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02" r:id="rId3"/>
    <p:sldId id="303" r:id="rId4"/>
    <p:sldId id="258" r:id="rId5"/>
    <p:sldId id="301" r:id="rId6"/>
    <p:sldId id="257" r:id="rId7"/>
    <p:sldId id="267" r:id="rId8"/>
    <p:sldId id="268" r:id="rId9"/>
    <p:sldId id="271" r:id="rId10"/>
    <p:sldId id="273" r:id="rId11"/>
    <p:sldId id="274" r:id="rId12"/>
    <p:sldId id="277" r:id="rId13"/>
    <p:sldId id="278" r:id="rId14"/>
    <p:sldId id="275" r:id="rId15"/>
    <p:sldId id="279" r:id="rId16"/>
    <p:sldId id="272" r:id="rId17"/>
    <p:sldId id="276" r:id="rId18"/>
    <p:sldId id="280" r:id="rId19"/>
    <p:sldId id="283" r:id="rId20"/>
    <p:sldId id="284" r:id="rId21"/>
    <p:sldId id="297" r:id="rId22"/>
    <p:sldId id="285" r:id="rId23"/>
    <p:sldId id="288" r:id="rId24"/>
    <p:sldId id="289" r:id="rId25"/>
    <p:sldId id="290" r:id="rId26"/>
    <p:sldId id="291" r:id="rId27"/>
    <p:sldId id="292" r:id="rId28"/>
    <p:sldId id="294" r:id="rId29"/>
    <p:sldId id="295" r:id="rId30"/>
    <p:sldId id="299" r:id="rId31"/>
    <p:sldId id="281" r:id="rId32"/>
    <p:sldId id="282" r:id="rId33"/>
    <p:sldId id="286" r:id="rId34"/>
    <p:sldId id="287" r:id="rId35"/>
    <p:sldId id="296" r:id="rId36"/>
    <p:sldId id="300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2FE"/>
    <a:srgbClr val="32FEF1"/>
    <a:srgbClr val="FF3F3A"/>
    <a:srgbClr val="F5F5F5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002" autoAdjust="0"/>
  </p:normalViewPr>
  <p:slideViewPr>
    <p:cSldViewPr snapToGrid="0">
      <p:cViewPr>
        <p:scale>
          <a:sx n="33" d="100"/>
          <a:sy n="33" d="100"/>
        </p:scale>
        <p:origin x="109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AADCA7F-3033-8603-1B0A-C03F04CED2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132E68B-6696-51F0-A99D-81977BB37E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r-FR"/>
              <a:t>-23/05/2024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98E159-1B98-E0CB-F343-3E16BE25D5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B63756-C494-B460-888B-CEFE3B2ED4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AFB8F-2735-4304-B017-AB5FD0D58E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090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3min pour convaincre : </a:t>
            </a:r>
          </a:p>
          <a:p>
            <a:pPr marL="457200" indent="-457200">
              <a:buAutoNum type="arabicPeriod"/>
            </a:pPr>
            <a:r>
              <a:rPr lang="fr-FR" dirty="0"/>
              <a:t>Pourquoi ? </a:t>
            </a:r>
          </a:p>
          <a:p>
            <a:pPr marL="342900" indent="-342900">
              <a:buFontTx/>
              <a:buChar char="-"/>
            </a:pPr>
            <a:r>
              <a:rPr lang="fr-FR" dirty="0"/>
              <a:t>Le parcours utilisateur compliqué</a:t>
            </a:r>
          </a:p>
          <a:p>
            <a:pPr marL="342900" indent="-342900">
              <a:buFontTx/>
              <a:buChar char="-"/>
            </a:pPr>
            <a:r>
              <a:rPr lang="fr-FR" dirty="0"/>
              <a:t>Vieillissant et technos inadaptées</a:t>
            </a:r>
          </a:p>
          <a:p>
            <a:pPr marL="342900" indent="-342900">
              <a:buFontTx/>
              <a:buChar char="-"/>
            </a:pPr>
            <a:r>
              <a:rPr lang="fr-FR" dirty="0"/>
              <a:t>La maintenabilité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457200" indent="-457200">
              <a:buFontTx/>
              <a:buAutoNum type="arabicPeriod" startAt="2"/>
            </a:pPr>
            <a:r>
              <a:rPr lang="fr-FR" dirty="0"/>
              <a:t>Projet intéressant : </a:t>
            </a:r>
          </a:p>
          <a:p>
            <a:pPr marL="342900" indent="-342900">
              <a:buFontTx/>
              <a:buChar char="-"/>
            </a:pPr>
            <a:r>
              <a:rPr lang="fr-FR" dirty="0"/>
              <a:t>Des nouvelles technologies</a:t>
            </a:r>
          </a:p>
          <a:p>
            <a:pPr marL="342900" indent="-342900">
              <a:buFontTx/>
              <a:buChar char="-"/>
            </a:pPr>
            <a:r>
              <a:rPr lang="fr-FR" dirty="0"/>
              <a:t>Prototype qui s’intègre dans </a:t>
            </a:r>
            <a:r>
              <a:rPr lang="fr-FR" dirty="0" err="1"/>
              <a:t>onboarding</a:t>
            </a:r>
            <a:r>
              <a:rPr lang="fr-FR" dirty="0"/>
              <a:t> : prouver que le web est bien</a:t>
            </a:r>
          </a:p>
        </p:txBody>
      </p:sp>
    </p:spTree>
    <p:extLst>
      <p:ext uri="{BB962C8B-B14F-4D97-AF65-F5344CB8AC3E}">
        <p14:creationId xmlns:p14="http://schemas.microsoft.com/office/powerpoint/2010/main" val="455591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3min pour convaincre : </a:t>
            </a:r>
          </a:p>
          <a:p>
            <a:pPr marL="457200" indent="-457200">
              <a:buAutoNum type="arabicPeriod"/>
            </a:pPr>
            <a:r>
              <a:rPr lang="fr-FR" dirty="0"/>
              <a:t>Pourquoi ? </a:t>
            </a:r>
          </a:p>
          <a:p>
            <a:pPr marL="342900" indent="-342900">
              <a:buFontTx/>
              <a:buChar char="-"/>
            </a:pPr>
            <a:r>
              <a:rPr lang="fr-FR" dirty="0"/>
              <a:t>Le parcours utilisateur compliqué</a:t>
            </a:r>
          </a:p>
          <a:p>
            <a:pPr marL="342900" indent="-342900">
              <a:buFontTx/>
              <a:buChar char="-"/>
            </a:pPr>
            <a:r>
              <a:rPr lang="fr-FR" dirty="0"/>
              <a:t>Vieillissant et technos inadaptées</a:t>
            </a:r>
          </a:p>
          <a:p>
            <a:pPr marL="342900" indent="-342900">
              <a:buFontTx/>
              <a:buChar char="-"/>
            </a:pPr>
            <a:r>
              <a:rPr lang="fr-FR" dirty="0"/>
              <a:t>La maintenabilité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457200" indent="-457200">
              <a:buFontTx/>
              <a:buAutoNum type="arabicPeriod" startAt="2"/>
            </a:pPr>
            <a:r>
              <a:rPr lang="fr-FR" dirty="0"/>
              <a:t>Projet intéressant : </a:t>
            </a:r>
          </a:p>
          <a:p>
            <a:pPr marL="342900" indent="-342900">
              <a:buFontTx/>
              <a:buChar char="-"/>
            </a:pPr>
            <a:r>
              <a:rPr lang="fr-FR" dirty="0"/>
              <a:t>Des nouvelles technologies</a:t>
            </a:r>
          </a:p>
          <a:p>
            <a:pPr marL="342900" indent="-342900">
              <a:buFontTx/>
              <a:buChar char="-"/>
            </a:pPr>
            <a:r>
              <a:rPr lang="fr-FR" dirty="0"/>
              <a:t>Prototype qui s’intègre dans </a:t>
            </a:r>
            <a:r>
              <a:rPr lang="fr-FR" dirty="0" err="1"/>
              <a:t>onboarding</a:t>
            </a:r>
            <a:r>
              <a:rPr lang="fr-FR" dirty="0"/>
              <a:t> : prouver que le web est bien</a:t>
            </a:r>
          </a:p>
          <a:p>
            <a:pPr marL="342900" indent="-342900">
              <a:buFontTx/>
              <a:buChar char="-"/>
            </a:pPr>
            <a:endParaRPr lang="fr-FR" dirty="0"/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fr-FR" dirty="0" err="1"/>
              <a:t>Onboarding</a:t>
            </a:r>
            <a:r>
              <a:rPr lang="fr-FR" dirty="0"/>
              <a:t> : comment illustrer ?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fr-FR" dirty="0"/>
              <a:t>Comment illustrer que l’intéressant c’est que c’est un prototype qui permet de tester des trucs ?</a:t>
            </a:r>
          </a:p>
        </p:txBody>
      </p:sp>
    </p:spTree>
    <p:extLst>
      <p:ext uri="{BB962C8B-B14F-4D97-AF65-F5344CB8AC3E}">
        <p14:creationId xmlns:p14="http://schemas.microsoft.com/office/powerpoint/2010/main" val="77133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3min pour convaincre :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5096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6794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1845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558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 cop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394389" y="-861964"/>
            <a:ext cx="25401018" cy="15148191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586741" cy="558801"/>
          </a:xfrm>
          <a:prstGeom prst="rect">
            <a:avLst/>
          </a:prstGeom>
        </p:spPr>
        <p:txBody>
          <a:bodyPr/>
          <a:lstStyle>
            <a:lvl1pPr algn="l">
              <a:defRPr sz="3000">
                <a:latin typeface="Supply-Medium"/>
                <a:ea typeface="Supply-Medium"/>
                <a:cs typeface="Supply-Medium"/>
                <a:sym typeface="Supply-Medium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-Gilles Allain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-Gilles Allain</a:t>
            </a:r>
          </a:p>
        </p:txBody>
      </p:sp>
      <p:sp>
        <p:nvSpPr>
          <p:cNvPr id="124" name="« Saisissez une citation ici. »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« Saisissez une citation ici. » </a:t>
            </a:r>
          </a:p>
        </p:txBody>
      </p:sp>
      <p:sp>
        <p:nvSpPr>
          <p:cNvPr id="12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"/>
          <p:cNvSpPr/>
          <p:nvPr/>
        </p:nvSpPr>
        <p:spPr>
          <a:xfrm>
            <a:off x="-394389" y="-861964"/>
            <a:ext cx="25401018" cy="15148191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33" y="218287"/>
            <a:ext cx="1954518" cy="263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109642" y="12353681"/>
            <a:ext cx="1954518" cy="26398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_24/09/2020"/>
          <p:cNvSpPr txBox="1"/>
          <p:nvPr/>
        </p:nvSpPr>
        <p:spPr>
          <a:xfrm>
            <a:off x="21799852" y="70878"/>
            <a:ext cx="246126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Supply-Light"/>
                <a:ea typeface="Supply-Light"/>
                <a:cs typeface="Supply-Light"/>
                <a:sym typeface="Supply-Light"/>
              </a:defRPr>
            </a:lvl1pPr>
          </a:lstStyle>
          <a:p>
            <a:r>
              <a:t>_24/09/2020</a:t>
            </a:r>
          </a:p>
        </p:txBody>
      </p:sp>
      <p:sp>
        <p:nvSpPr>
          <p:cNvPr id="23" name="_Pages_n°"/>
          <p:cNvSpPr txBox="1"/>
          <p:nvPr/>
        </p:nvSpPr>
        <p:spPr>
          <a:xfrm>
            <a:off x="154522" y="13086320"/>
            <a:ext cx="203454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Supply-Light"/>
                <a:ea typeface="Supply-Light"/>
                <a:cs typeface="Supply-Light"/>
                <a:sym typeface="Supply-Light"/>
              </a:defRPr>
            </a:lvl1pPr>
          </a:lstStyle>
          <a:p>
            <a:r>
              <a:t>_Pages_n°</a:t>
            </a:r>
          </a:p>
        </p:txBody>
      </p:sp>
      <p:sp>
        <p:nvSpPr>
          <p:cNvPr id="2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586741" cy="558801"/>
          </a:xfrm>
          <a:prstGeom prst="rect">
            <a:avLst/>
          </a:prstGeom>
        </p:spPr>
        <p:txBody>
          <a:bodyPr/>
          <a:lstStyle>
            <a:lvl1pPr algn="l">
              <a:defRPr sz="3000">
                <a:latin typeface="Supply-Medium"/>
                <a:ea typeface="Supply-Medium"/>
                <a:cs typeface="Supply-Medium"/>
                <a:sym typeface="Supply-Medium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Texte du titre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52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e du titre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6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9" name="Texte du titre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Texte du titre</a:t>
            </a:r>
          </a:p>
        </p:txBody>
      </p:sp>
      <p:sp>
        <p:nvSpPr>
          <p:cNvPr id="70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7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87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97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 niveau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hf hdr="0" ftr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5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image" Target="../media/image5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Relationship Id="rId9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2D2E03-96CB-489B-83DF-77BF21845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6977" y="546288"/>
            <a:ext cx="7701573" cy="7685359"/>
          </a:xfrm>
          <a:prstGeom prst="rect">
            <a:avLst/>
          </a:prstGeom>
        </p:spPr>
      </p:pic>
      <p:sp>
        <p:nvSpPr>
          <p:cNvPr id="151" name="_Meeting Graphic ID"/>
          <p:cNvSpPr txBox="1"/>
          <p:nvPr/>
        </p:nvSpPr>
        <p:spPr>
          <a:xfrm>
            <a:off x="11857288" y="7811834"/>
            <a:ext cx="11429432" cy="2721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sz="66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_Soutenance de PFE</a:t>
            </a:r>
          </a:p>
          <a:p>
            <a:pPr algn="l">
              <a:lnSpc>
                <a:spcPct val="120000"/>
              </a:lnSpc>
              <a:defRPr sz="66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Projet de Fin d’Etudes - Colin THOMAS</a:t>
            </a:r>
          </a:p>
          <a:p>
            <a:pPr algn="l">
              <a:lnSpc>
                <a:spcPct val="120000"/>
              </a:lnSpc>
              <a:defRPr sz="66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23 mai 2024</a:t>
            </a:r>
          </a:p>
        </p:txBody>
      </p:sp>
      <p:sp>
        <p:nvSpPr>
          <p:cNvPr id="152" name="Rectangle"/>
          <p:cNvSpPr/>
          <p:nvPr/>
        </p:nvSpPr>
        <p:spPr>
          <a:xfrm>
            <a:off x="-6259144" y="9344576"/>
            <a:ext cx="9230229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3" name="Rectangle"/>
          <p:cNvSpPr/>
          <p:nvPr/>
        </p:nvSpPr>
        <p:spPr>
          <a:xfrm>
            <a:off x="23622000" y="1890864"/>
            <a:ext cx="9374178" cy="1244744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4" name="Rectangle"/>
          <p:cNvSpPr/>
          <p:nvPr/>
        </p:nvSpPr>
        <p:spPr>
          <a:xfrm>
            <a:off x="2935859" y="10620812"/>
            <a:ext cx="1176499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39021C69-8E7A-5E79-2B29-4DCF1B328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808" y="1886745"/>
            <a:ext cx="4921038" cy="124474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7CA75D-B4CD-11FE-20E8-28FC41EEFB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</a:t>
            </a:fld>
            <a:endParaRPr lang="fr-FR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377A66D-42F9-EE59-9828-C44660E94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520" y="1829345"/>
            <a:ext cx="5791200" cy="130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099018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540732F9-29D4-2AB2-B505-764D4AD8A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3" y="4439814"/>
            <a:ext cx="10990188" cy="7876494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B44AF33-EE5E-D026-8B83-C8BC21D095A6}"/>
              </a:ext>
            </a:extLst>
          </p:cNvPr>
          <p:cNvCxnSpPr>
            <a:cxnSpLocks/>
          </p:cNvCxnSpPr>
          <p:nvPr/>
        </p:nvCxnSpPr>
        <p:spPr>
          <a:xfrm>
            <a:off x="11307781" y="5118606"/>
            <a:ext cx="273486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DA5F69E-AAC7-CBD5-5D60-88732FC5F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4455" y="4625619"/>
            <a:ext cx="6482257" cy="985974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C9BC110-D526-88AC-AB71-362B351C3C0D}"/>
              </a:ext>
            </a:extLst>
          </p:cNvPr>
          <p:cNvCxnSpPr>
            <a:cxnSpLocks/>
          </p:cNvCxnSpPr>
          <p:nvPr/>
        </p:nvCxnSpPr>
        <p:spPr>
          <a:xfrm>
            <a:off x="11307781" y="6613888"/>
            <a:ext cx="273486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EA7D899-31B4-D4FA-A6F5-330F4D3E920E}"/>
              </a:ext>
            </a:extLst>
          </p:cNvPr>
          <p:cNvCxnSpPr>
            <a:cxnSpLocks/>
          </p:cNvCxnSpPr>
          <p:nvPr/>
        </p:nvCxnSpPr>
        <p:spPr>
          <a:xfrm>
            <a:off x="11307781" y="8184361"/>
            <a:ext cx="703937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635CCC2-444B-DEA5-FCCF-0A2D3F63A788}"/>
              </a:ext>
            </a:extLst>
          </p:cNvPr>
          <p:cNvCxnSpPr>
            <a:cxnSpLocks/>
          </p:cNvCxnSpPr>
          <p:nvPr/>
        </p:nvCxnSpPr>
        <p:spPr>
          <a:xfrm>
            <a:off x="11307781" y="9742501"/>
            <a:ext cx="169971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039253A6-6949-0550-4337-F4D376F80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4455" y="6068987"/>
            <a:ext cx="6482257" cy="101317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C0BEFF6-9F46-3F5A-2079-BFCEB2F34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7152" y="7539556"/>
            <a:ext cx="5099024" cy="4555829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4DD9661B-5FCE-8C40-CD8B-255702800B51}"/>
              </a:ext>
            </a:extLst>
          </p:cNvPr>
          <p:cNvSpPr txBox="1"/>
          <p:nvPr/>
        </p:nvSpPr>
        <p:spPr>
          <a:xfrm>
            <a:off x="20878195" y="4619270"/>
            <a:ext cx="347293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_Installer des produits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C0E13E7-B759-B68A-B964-919A31FC28AD}"/>
              </a:ext>
            </a:extLst>
          </p:cNvPr>
          <p:cNvSpPr txBox="1"/>
          <p:nvPr/>
        </p:nvSpPr>
        <p:spPr>
          <a:xfrm>
            <a:off x="20878194" y="6079413"/>
            <a:ext cx="347293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_Gérer ses licences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606ACA7-962B-D41D-62C9-21832C082363}"/>
              </a:ext>
            </a:extLst>
          </p:cNvPr>
          <p:cNvSpPr txBox="1"/>
          <p:nvPr/>
        </p:nvSpPr>
        <p:spPr>
          <a:xfrm>
            <a:off x="18145313" y="12095385"/>
            <a:ext cx="569026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_Page de détails produits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99DF5E-7456-21A0-3302-01577E036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7499" y="8434058"/>
            <a:ext cx="2995610" cy="34848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EB6904A-9E51-AB9C-033B-B88200ED8B22}"/>
              </a:ext>
            </a:extLst>
          </p:cNvPr>
          <p:cNvSpPr txBox="1"/>
          <p:nvPr/>
        </p:nvSpPr>
        <p:spPr>
          <a:xfrm>
            <a:off x="11307781" y="11815974"/>
            <a:ext cx="616298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_Gestion des autorisations en arrière-plan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0B6EA43-A7E4-01CA-4B90-15F0A0FDD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2E22D25-E122-2017-15D7-BE2A0FAE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0967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932947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EC08C5C0-3F47-EAAF-E37C-99C79FF33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57" y="4700141"/>
            <a:ext cx="11408129" cy="64623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F0E5AC-535A-D984-98EE-A6E02D4001E0}"/>
              </a:ext>
            </a:extLst>
          </p:cNvPr>
          <p:cNvSpPr/>
          <p:nvPr/>
        </p:nvSpPr>
        <p:spPr>
          <a:xfrm>
            <a:off x="6775938" y="5111262"/>
            <a:ext cx="1735016" cy="6002215"/>
          </a:xfrm>
          <a:prstGeom prst="rect">
            <a:avLst/>
          </a:prstGeom>
          <a:noFill/>
          <a:ln w="508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0CD435-3FA0-6A1F-0D33-70795C6DC951}"/>
              </a:ext>
            </a:extLst>
          </p:cNvPr>
          <p:cNvSpPr/>
          <p:nvPr/>
        </p:nvSpPr>
        <p:spPr>
          <a:xfrm>
            <a:off x="8529173" y="9519138"/>
            <a:ext cx="9673113" cy="1594339"/>
          </a:xfrm>
          <a:prstGeom prst="rect">
            <a:avLst/>
          </a:prstGeom>
          <a:noFill/>
          <a:ln w="508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C13536-B546-E756-6194-E7E983C6B235}"/>
              </a:ext>
            </a:extLst>
          </p:cNvPr>
          <p:cNvSpPr/>
          <p:nvPr/>
        </p:nvSpPr>
        <p:spPr>
          <a:xfrm>
            <a:off x="16811197" y="5111262"/>
            <a:ext cx="1409308" cy="398584"/>
          </a:xfrm>
          <a:prstGeom prst="rect">
            <a:avLst/>
          </a:prstGeom>
          <a:noFill/>
          <a:ln w="508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C6946D9-B747-1B8A-7CDC-2AFD6278F758}"/>
              </a:ext>
            </a:extLst>
          </p:cNvPr>
          <p:cNvSpPr txBox="1"/>
          <p:nvPr/>
        </p:nvSpPr>
        <p:spPr>
          <a:xfrm>
            <a:off x="519787" y="5509846"/>
            <a:ext cx="4248497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Système de fichiers de sauvegarde de paramètres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3E1AE9A-7154-8379-0FD4-E7734A4DA31B}"/>
              </a:ext>
            </a:extLst>
          </p:cNvPr>
          <p:cNvSpPr txBox="1"/>
          <p:nvPr/>
        </p:nvSpPr>
        <p:spPr>
          <a:xfrm>
            <a:off x="9867510" y="11854868"/>
            <a:ext cx="574763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Paramètres de préréglage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D58F2F6-9076-7BE6-D54A-E840B5B25A54}"/>
              </a:ext>
            </a:extLst>
          </p:cNvPr>
          <p:cNvSpPr txBox="1"/>
          <p:nvPr/>
        </p:nvSpPr>
        <p:spPr>
          <a:xfrm>
            <a:off x="19141727" y="4797593"/>
            <a:ext cx="574763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Accès aux p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aramètres globaux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E0C8FDC-1BA7-C55E-2684-D465ED022E3A}"/>
              </a:ext>
            </a:extLst>
          </p:cNvPr>
          <p:cNvCxnSpPr>
            <a:stCxn id="16" idx="3"/>
          </p:cNvCxnSpPr>
          <p:nvPr/>
        </p:nvCxnSpPr>
        <p:spPr>
          <a:xfrm flipV="1">
            <a:off x="4768284" y="6253639"/>
            <a:ext cx="2007654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9E9443C-D8F6-D183-ABDC-70C4D320FF97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2741325" y="11162461"/>
            <a:ext cx="0" cy="69240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05EF103A-5704-F639-6C44-B1E1202E50DE}"/>
              </a:ext>
            </a:extLst>
          </p:cNvPr>
          <p:cNvCxnSpPr>
            <a:cxnSpLocks/>
            <a:stCxn id="18" idx="1"/>
            <a:endCxn id="15" idx="3"/>
          </p:cNvCxnSpPr>
          <p:nvPr/>
        </p:nvCxnSpPr>
        <p:spPr>
          <a:xfrm flipH="1">
            <a:off x="18220505" y="5310554"/>
            <a:ext cx="92122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52D4B06-D234-CC31-AACB-196CCF19D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D4FD318-C807-45F9-F874-492EFB3F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89476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472678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paramètres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A6E0E69D-418C-6861-4BEA-B7B861DCBD71}"/>
              </a:ext>
            </a:extLst>
          </p:cNvPr>
          <p:cNvSpPr txBox="1"/>
          <p:nvPr/>
        </p:nvSpPr>
        <p:spPr>
          <a:xfrm>
            <a:off x="2884593" y="5064991"/>
            <a:ext cx="402335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Types de paramètres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EEE16E9F-CA1F-0341-7ED5-FCDC334C2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241" y="6844096"/>
            <a:ext cx="896351" cy="1633078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5DF126E5-1274-EDA2-0044-2D37649BD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529" y="9120897"/>
            <a:ext cx="1762371" cy="1400370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E13CCBA5-BEE4-1EFA-DAA0-605CAE6EF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19" y="6290905"/>
            <a:ext cx="3412712" cy="2186269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5A00DE6A-444E-E61F-4B65-9AB4F3B9E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498" y="9511476"/>
            <a:ext cx="3600953" cy="1009791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C19A623-A802-36B9-5CC8-4FCD4962B132}"/>
              </a:ext>
            </a:extLst>
          </p:cNvPr>
          <p:cNvSpPr txBox="1"/>
          <p:nvPr/>
        </p:nvSpPr>
        <p:spPr>
          <a:xfrm>
            <a:off x="2211628" y="8497552"/>
            <a:ext cx="18559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Note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07BEE13-EFB3-0DBB-4054-9D7674896CB9}"/>
              </a:ext>
            </a:extLst>
          </p:cNvPr>
          <p:cNvSpPr txBox="1"/>
          <p:nvPr/>
        </p:nvSpPr>
        <p:spPr>
          <a:xfrm>
            <a:off x="5212151" y="8450657"/>
            <a:ext cx="255804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Numérique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A6A0954-140B-683C-ED24-5E5AA876F95C}"/>
              </a:ext>
            </a:extLst>
          </p:cNvPr>
          <p:cNvSpPr txBox="1"/>
          <p:nvPr/>
        </p:nvSpPr>
        <p:spPr>
          <a:xfrm>
            <a:off x="5473927" y="10585174"/>
            <a:ext cx="18559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Options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853CA02-1A2B-4306-ABC6-5CDA27493B1A}"/>
              </a:ext>
            </a:extLst>
          </p:cNvPr>
          <p:cNvSpPr txBox="1"/>
          <p:nvPr/>
        </p:nvSpPr>
        <p:spPr>
          <a:xfrm>
            <a:off x="2211628" y="10585174"/>
            <a:ext cx="18559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Couleur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A8FEC02-C3B1-70A7-6EF0-E65C743B9C97}"/>
              </a:ext>
            </a:extLst>
          </p:cNvPr>
          <p:cNvSpPr txBox="1"/>
          <p:nvPr/>
        </p:nvSpPr>
        <p:spPr>
          <a:xfrm>
            <a:off x="8316659" y="5059391"/>
            <a:ext cx="66040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Fichier de définition des paramètres de l’appareil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" panose="00000500000000000000" pitchFamily="2" charset="0"/>
              <a:sym typeface="Helvetica Neue"/>
            </a:endParaRP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2FD4E0C7-9775-AB22-F885-12F7AAB02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7699" y="6575799"/>
            <a:ext cx="4167735" cy="4336372"/>
          </a:xfrm>
          <a:prstGeom prst="rect">
            <a:avLst/>
          </a:prstGeom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id="{FB45B435-F0EA-4D48-01D4-43646C185AF4}"/>
              </a:ext>
            </a:extLst>
          </p:cNvPr>
          <p:cNvSpPr txBox="1"/>
          <p:nvPr/>
        </p:nvSpPr>
        <p:spPr>
          <a:xfrm>
            <a:off x="15525211" y="4828559"/>
            <a:ext cx="6604000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Fichier de définition de l’emplacement des contrôles sur l’appareil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" panose="00000500000000000000" pitchFamily="2" charset="0"/>
              <a:sym typeface="Helvetica Neue"/>
            </a:endParaRP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4DCF28C7-90B3-276B-C225-80A23AE4F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0260" y="6726329"/>
            <a:ext cx="2493843" cy="4336373"/>
          </a:xfrm>
          <a:prstGeom prst="rect">
            <a:avLst/>
          </a:prstGeom>
        </p:spPr>
      </p:pic>
      <p:pic>
        <p:nvPicPr>
          <p:cNvPr id="128" name="Image 127">
            <a:extLst>
              <a:ext uri="{FF2B5EF4-FFF2-40B4-BE49-F238E27FC236}">
                <a16:creationId xmlns:a16="http://schemas.microsoft.com/office/drawing/2014/main" id="{3DC7599D-1201-95D7-F1F0-F32696715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1802" y="6726329"/>
            <a:ext cx="5565705" cy="3381316"/>
          </a:xfrm>
          <a:prstGeom prst="rect">
            <a:avLst/>
          </a:prstGeom>
        </p:spPr>
      </p:pic>
      <p:pic>
        <p:nvPicPr>
          <p:cNvPr id="129" name="Picture 2">
            <a:extLst>
              <a:ext uri="{FF2B5EF4-FFF2-40B4-BE49-F238E27FC236}">
                <a16:creationId xmlns:a16="http://schemas.microsoft.com/office/drawing/2014/main" id="{0BD9FC4E-9CBB-B977-3B51-28A70A4EF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>
            <a:extLst>
              <a:ext uri="{FF2B5EF4-FFF2-40B4-BE49-F238E27FC236}">
                <a16:creationId xmlns:a16="http://schemas.microsoft.com/office/drawing/2014/main" id="{0D853890-4ACE-BB44-9B14-1B9EC33A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75305C3-16B8-D51F-F2B5-CBE6F3C3071C}"/>
              </a:ext>
            </a:extLst>
          </p:cNvPr>
          <p:cNvSpPr txBox="1"/>
          <p:nvPr/>
        </p:nvSpPr>
        <p:spPr>
          <a:xfrm>
            <a:off x="3746429" y="11436308"/>
            <a:ext cx="255804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+ Textuel</a:t>
            </a:r>
          </a:p>
        </p:txBody>
      </p:sp>
    </p:spTree>
    <p:extLst>
      <p:ext uri="{BB962C8B-B14F-4D97-AF65-F5344CB8AC3E}">
        <p14:creationId xmlns:p14="http://schemas.microsoft.com/office/powerpoint/2010/main" val="18325612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 dirty="0"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3112564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de l’existant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472678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paramètres</a:t>
            </a:r>
            <a:endParaRPr sz="5400" dirty="0">
              <a:latin typeface="Supply" panose="00000500000000000000" pitchFamily="2" charset="0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BB1AE76-2A53-D1B7-0E5B-E8AA8BED6189}"/>
              </a:ext>
            </a:extLst>
          </p:cNvPr>
          <p:cNvCxnSpPr>
            <a:cxnSpLocks/>
          </p:cNvCxnSpPr>
          <p:nvPr/>
        </p:nvCxnSpPr>
        <p:spPr>
          <a:xfrm>
            <a:off x="11361078" y="4674502"/>
            <a:ext cx="0" cy="579984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70AE47CB-4779-6156-96E3-C8A9A4E93038}"/>
              </a:ext>
            </a:extLst>
          </p:cNvPr>
          <p:cNvSpPr txBox="1"/>
          <p:nvPr/>
        </p:nvSpPr>
        <p:spPr>
          <a:xfrm>
            <a:off x="3610445" y="4439814"/>
            <a:ext cx="424849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Paramètres globaux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B7E6CDB-4F06-7F73-1BD1-B1702DBA81E2}"/>
              </a:ext>
            </a:extLst>
          </p:cNvPr>
          <p:cNvSpPr txBox="1"/>
          <p:nvPr/>
        </p:nvSpPr>
        <p:spPr>
          <a:xfrm>
            <a:off x="14800897" y="4439814"/>
            <a:ext cx="607729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Paramètres de préréglage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58B8833-3611-C769-C373-F0D0DAFCC11B}"/>
              </a:ext>
            </a:extLst>
          </p:cNvPr>
          <p:cNvCxnSpPr>
            <a:cxnSpLocks/>
          </p:cNvCxnSpPr>
          <p:nvPr/>
        </p:nvCxnSpPr>
        <p:spPr>
          <a:xfrm>
            <a:off x="2525700" y="5222667"/>
            <a:ext cx="1709185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F699055D-9FAA-AA3E-1061-B0B82010F19A}"/>
              </a:ext>
            </a:extLst>
          </p:cNvPr>
          <p:cNvSpPr txBox="1"/>
          <p:nvPr/>
        </p:nvSpPr>
        <p:spPr>
          <a:xfrm>
            <a:off x="553161" y="5521757"/>
            <a:ext cx="10518466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Concernent l’entièreté de l’appareil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	E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xemple : le temps de mise en veille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Récupérés automatiquement à la connexion de l’appareil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sz="2800" b="0" dirty="0">
              <a:latin typeface="Supply Light" panose="00000400000000000000" pitchFamily="2" charset="0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Toute modification d’un paramètre sur l’ordinateur entraîne une modification en direct sur l’appareil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4DAEB1F-29C2-1A62-6B8B-44E42EBF356A}"/>
              </a:ext>
            </a:extLst>
          </p:cNvPr>
          <p:cNvSpPr txBox="1"/>
          <p:nvPr/>
        </p:nvSpPr>
        <p:spPr>
          <a:xfrm>
            <a:off x="11868815" y="5521757"/>
            <a:ext cx="11512327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Concernent un contrôle en particulier de l’appareil.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	E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xemple : la note assignée à un pad.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Récupérés à la demande de l’utilisateur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Assignés à des profils (prédéfinis ou modifiables), que l’on peut sauvegarder sur l’ordinateur ou envoyer sur l’appareil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84DCF9-EDE4-CEFA-8CA9-5550AE58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002" y="9549329"/>
            <a:ext cx="7439193" cy="389610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8B5728-6907-9345-59C8-FF38B6FC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602" y="9514975"/>
            <a:ext cx="6817487" cy="3930463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7DDF9FD-FE55-BB6F-BFE8-E4B23954E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F91CFFD-6ECA-3D0D-C168-9BC8D2EE5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45095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321228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bibliographique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849912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_Le protocole MIDI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8B5F312-6869-47BC-7C5F-8F8904BE5456}"/>
              </a:ext>
            </a:extLst>
          </p:cNvPr>
          <p:cNvSpPr txBox="1"/>
          <p:nvPr/>
        </p:nvSpPr>
        <p:spPr>
          <a:xfrm>
            <a:off x="1287288" y="5215049"/>
            <a:ext cx="7689569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MIDI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= Musical Instruments Digital Interface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sz="2800" b="0" dirty="0">
              <a:latin typeface="Supply Light" panose="00000400000000000000" pitchFamily="2" charset="0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Protocole de communication d’instruments digitaux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2800" b="0" dirty="0">
                <a:latin typeface="Supply Light" panose="00000400000000000000" pitchFamily="2" charset="0"/>
              </a:rPr>
              <a:t>Transmission d’information de note, de volume…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D05235-5A66-39E2-6AA9-3C45B181481E}"/>
              </a:ext>
            </a:extLst>
          </p:cNvPr>
          <p:cNvSpPr txBox="1"/>
          <p:nvPr/>
        </p:nvSpPr>
        <p:spPr>
          <a:xfrm>
            <a:off x="14305001" y="7438235"/>
            <a:ext cx="296672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0" dirty="0">
                <a:latin typeface="Supply" panose="00000500000000000000" pitchFamily="2" charset="0"/>
              </a:rPr>
              <a:t>90 39 61</a:t>
            </a:r>
            <a:endParaRPr lang="fr-FR" sz="4000" b="0" dirty="0">
              <a:latin typeface="Supply" panose="00000500000000000000" pitchFamily="2" charset="0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796CC57-A4CA-2001-3DF3-F2525010D8E7}"/>
              </a:ext>
            </a:extLst>
          </p:cNvPr>
          <p:cNvCxnSpPr/>
          <p:nvPr/>
        </p:nvCxnSpPr>
        <p:spPr>
          <a:xfrm flipV="1">
            <a:off x="14803167" y="8156380"/>
            <a:ext cx="0" cy="76976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6AE84A99-1C7A-7D50-53B3-C82475470FA9}"/>
              </a:ext>
            </a:extLst>
          </p:cNvPr>
          <p:cNvSpPr txBox="1"/>
          <p:nvPr/>
        </p:nvSpPr>
        <p:spPr>
          <a:xfrm>
            <a:off x="13858288" y="8874525"/>
            <a:ext cx="188975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Note On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29FA444-7D7F-E347-CE83-94A7FED0B3DC}"/>
              </a:ext>
            </a:extLst>
          </p:cNvPr>
          <p:cNvCxnSpPr>
            <a:cxnSpLocks/>
          </p:cNvCxnSpPr>
          <p:nvPr/>
        </p:nvCxnSpPr>
        <p:spPr>
          <a:xfrm>
            <a:off x="15057167" y="6541553"/>
            <a:ext cx="0" cy="89668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14C390B7-DD9B-CAB7-80C0-F20754C29C44}"/>
              </a:ext>
            </a:extLst>
          </p:cNvPr>
          <p:cNvSpPr txBox="1"/>
          <p:nvPr/>
        </p:nvSpPr>
        <p:spPr>
          <a:xfrm>
            <a:off x="14112287" y="5977296"/>
            <a:ext cx="212704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Channel 0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45EBA61-FA58-DED2-997D-4B138468AFFE}"/>
              </a:ext>
            </a:extLst>
          </p:cNvPr>
          <p:cNvCxnSpPr>
            <a:cxnSpLocks/>
          </p:cNvCxnSpPr>
          <p:nvPr/>
        </p:nvCxnSpPr>
        <p:spPr>
          <a:xfrm flipV="1">
            <a:off x="15788361" y="8156380"/>
            <a:ext cx="0" cy="153888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2BD445E-54F0-37FD-7972-55EA1B80F37A}"/>
              </a:ext>
            </a:extLst>
          </p:cNvPr>
          <p:cNvSpPr txBox="1"/>
          <p:nvPr/>
        </p:nvSpPr>
        <p:spPr>
          <a:xfrm>
            <a:off x="14684525" y="9643966"/>
            <a:ext cx="212704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Note n°39 = A2 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C6D19CE-05CE-B98A-17AC-F85F07864BED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16669472" y="5837002"/>
            <a:ext cx="15094" cy="158917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E501C71-959B-FCDD-8335-8AFDEB5DCAFD}"/>
              </a:ext>
            </a:extLst>
          </p:cNvPr>
          <p:cNvSpPr txBox="1"/>
          <p:nvPr/>
        </p:nvSpPr>
        <p:spPr>
          <a:xfrm>
            <a:off x="15057167" y="5272745"/>
            <a:ext cx="325479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Vélocité de 61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1DD5F25-6D76-AF62-9233-B4B1C4925808}"/>
              </a:ext>
            </a:extLst>
          </p:cNvPr>
          <p:cNvSpPr txBox="1"/>
          <p:nvPr/>
        </p:nvSpPr>
        <p:spPr>
          <a:xfrm>
            <a:off x="18023887" y="6729818"/>
            <a:ext cx="5820377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Ici, le message MIDI indique qu’un LA à la deuxième octave a été appuyé sur la chaine 0 à la vélocité de 61/127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161233F-4649-26E2-79CA-51BE04F707C8}"/>
              </a:ext>
            </a:extLst>
          </p:cNvPr>
          <p:cNvSpPr txBox="1"/>
          <p:nvPr/>
        </p:nvSpPr>
        <p:spPr>
          <a:xfrm>
            <a:off x="1287287" y="9437565"/>
            <a:ext cx="768956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28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SysEx</a:t>
            </a: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= type de message MIDI plus long pour le paramétrage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fr-FR" sz="2800" b="0" dirty="0">
              <a:latin typeface="Supply Light" panose="00000400000000000000" pitchFamily="2" charset="0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Encadré par les octets </a:t>
            </a: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F0 </a:t>
            </a: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et </a:t>
            </a:r>
            <a:r>
              <a:rPr kumimoji="0" lang="fr-FR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F7</a:t>
            </a:r>
            <a:endParaRPr kumimoji="0" lang="fr-F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A939DF8B-C2A4-3217-3E45-B708F259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0EFFC5CD-2298-6AE4-7D9D-20415D4B7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5244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321228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_Étude bibliographique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182054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_Les API </a:t>
            </a:r>
            <a:r>
              <a:rPr lang="fr-FR" sz="5400" dirty="0" err="1">
                <a:latin typeface="Supply" panose="00000500000000000000" pitchFamily="2" charset="0"/>
              </a:rPr>
              <a:t>WebMIDI</a:t>
            </a:r>
            <a:r>
              <a:rPr lang="fr-FR" sz="5400" dirty="0">
                <a:latin typeface="Supply" panose="00000500000000000000" pitchFamily="2" charset="0"/>
              </a:rPr>
              <a:t> et </a:t>
            </a:r>
            <a:r>
              <a:rPr lang="fr-FR" sz="5400" dirty="0" err="1">
                <a:latin typeface="Supply" panose="00000500000000000000" pitchFamily="2" charset="0"/>
              </a:rPr>
              <a:t>WebUSB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4" name="Image 3" descr="Une image contenant texte, piano, clavier, Clavier musical&#10;&#10;Description générée automatiquement">
            <a:extLst>
              <a:ext uri="{FF2B5EF4-FFF2-40B4-BE49-F238E27FC236}">
                <a16:creationId xmlns:a16="http://schemas.microsoft.com/office/drawing/2014/main" id="{12F3E7FC-8B90-B22B-7F82-174085F58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3" y="5384509"/>
            <a:ext cx="7629430" cy="4638627"/>
          </a:xfrm>
          <a:prstGeom prst="rect">
            <a:avLst/>
          </a:prstGeom>
        </p:spPr>
      </p:pic>
      <p:sp>
        <p:nvSpPr>
          <p:cNvPr id="8" name="_Human centered…">
            <a:extLst>
              <a:ext uri="{FF2B5EF4-FFF2-40B4-BE49-F238E27FC236}">
                <a16:creationId xmlns:a16="http://schemas.microsoft.com/office/drawing/2014/main" id="{441BAABB-5AB8-D645-E8ED-663E615EED16}"/>
              </a:ext>
            </a:extLst>
          </p:cNvPr>
          <p:cNvSpPr txBox="1"/>
          <p:nvPr/>
        </p:nvSpPr>
        <p:spPr>
          <a:xfrm>
            <a:off x="507595" y="10046960"/>
            <a:ext cx="855785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Preuve de concept de l’API </a:t>
            </a:r>
            <a:r>
              <a:rPr lang="fr-FR" sz="2800" dirty="0" err="1">
                <a:latin typeface="Supply Light" panose="00000400000000000000" pitchFamily="2" charset="0"/>
              </a:rPr>
              <a:t>WebMIDI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0" name="_Human centered…">
            <a:extLst>
              <a:ext uri="{FF2B5EF4-FFF2-40B4-BE49-F238E27FC236}">
                <a16:creationId xmlns:a16="http://schemas.microsoft.com/office/drawing/2014/main" id="{BD9DEE7C-4262-2B28-EC9C-38583E7D7DBA}"/>
              </a:ext>
            </a:extLst>
          </p:cNvPr>
          <p:cNvSpPr txBox="1"/>
          <p:nvPr/>
        </p:nvSpPr>
        <p:spPr>
          <a:xfrm>
            <a:off x="8769605" y="5967481"/>
            <a:ext cx="442115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Récupération et envoi de messages MIDI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54740EFE-EB84-720A-7855-17EEAE89575D}"/>
              </a:ext>
            </a:extLst>
          </p:cNvPr>
          <p:cNvSpPr txBox="1"/>
          <p:nvPr/>
        </p:nvSpPr>
        <p:spPr>
          <a:xfrm>
            <a:off x="8907361" y="9109272"/>
            <a:ext cx="379264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Envoi de messages </a:t>
            </a:r>
            <a:r>
              <a:rPr lang="fr-FR" sz="2800" dirty="0" err="1">
                <a:latin typeface="Supply Light" panose="00000400000000000000" pitchFamily="2" charset="0"/>
              </a:rPr>
              <a:t>SysEx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8F79A5F-007E-F575-26BC-1F22FDF7722F}"/>
              </a:ext>
            </a:extLst>
          </p:cNvPr>
          <p:cNvCxnSpPr>
            <a:cxnSpLocks/>
          </p:cNvCxnSpPr>
          <p:nvPr/>
        </p:nvCxnSpPr>
        <p:spPr>
          <a:xfrm flipH="1">
            <a:off x="8114699" y="9632559"/>
            <a:ext cx="79266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B699D25-DB40-AEBC-491A-A45C06F692CB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044533" y="6442341"/>
            <a:ext cx="72507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DFD6344F-6AD8-AEDE-18CD-B4AB5F7D2488}"/>
              </a:ext>
            </a:extLst>
          </p:cNvPr>
          <p:cNvSpPr txBox="1"/>
          <p:nvPr/>
        </p:nvSpPr>
        <p:spPr>
          <a:xfrm>
            <a:off x="315118" y="11080968"/>
            <a:ext cx="894280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&gt; 10 ans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Non standardisée par W3C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Soutien partiel par les navigateurs Web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5" name="_Human centered…">
            <a:extLst>
              <a:ext uri="{FF2B5EF4-FFF2-40B4-BE49-F238E27FC236}">
                <a16:creationId xmlns:a16="http://schemas.microsoft.com/office/drawing/2014/main" id="{57894C68-A3DD-B5B6-C917-659001C28DB8}"/>
              </a:ext>
            </a:extLst>
          </p:cNvPr>
          <p:cNvSpPr txBox="1"/>
          <p:nvPr/>
        </p:nvSpPr>
        <p:spPr>
          <a:xfrm>
            <a:off x="3653796" y="4666232"/>
            <a:ext cx="281807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API </a:t>
            </a:r>
            <a:r>
              <a:rPr lang="fr-FR" sz="3200" dirty="0" err="1">
                <a:latin typeface="Supply" panose="00000500000000000000" pitchFamily="2" charset="0"/>
              </a:rPr>
              <a:t>WebMIDI</a:t>
            </a:r>
            <a:endParaRPr sz="3200" dirty="0">
              <a:latin typeface="Supply" panose="00000500000000000000" pitchFamily="2" charset="0"/>
            </a:endParaRPr>
          </a:p>
        </p:txBody>
      </p:sp>
      <p:sp>
        <p:nvSpPr>
          <p:cNvPr id="27" name="_Human centered…">
            <a:extLst>
              <a:ext uri="{FF2B5EF4-FFF2-40B4-BE49-F238E27FC236}">
                <a16:creationId xmlns:a16="http://schemas.microsoft.com/office/drawing/2014/main" id="{4A4A638B-8164-2753-14D8-25F8B3587F28}"/>
              </a:ext>
            </a:extLst>
          </p:cNvPr>
          <p:cNvSpPr txBox="1"/>
          <p:nvPr/>
        </p:nvSpPr>
        <p:spPr>
          <a:xfrm>
            <a:off x="16811197" y="4666232"/>
            <a:ext cx="257121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API </a:t>
            </a:r>
            <a:r>
              <a:rPr lang="fr-FR" sz="3200" dirty="0" err="1">
                <a:latin typeface="Supply" panose="00000500000000000000" pitchFamily="2" charset="0"/>
              </a:rPr>
              <a:t>WebUSB</a:t>
            </a:r>
            <a:endParaRPr sz="3200" dirty="0">
              <a:latin typeface="Supply" panose="00000500000000000000" pitchFamily="2" charset="0"/>
            </a:endParaRPr>
          </a:p>
        </p:txBody>
      </p:sp>
      <p:sp>
        <p:nvSpPr>
          <p:cNvPr id="28" name="_Human centered…">
            <a:extLst>
              <a:ext uri="{FF2B5EF4-FFF2-40B4-BE49-F238E27FC236}">
                <a16:creationId xmlns:a16="http://schemas.microsoft.com/office/drawing/2014/main" id="{FA0FEEF1-87CF-DA89-0031-06D52F53B041}"/>
              </a:ext>
            </a:extLst>
          </p:cNvPr>
          <p:cNvSpPr txBox="1"/>
          <p:nvPr/>
        </p:nvSpPr>
        <p:spPr>
          <a:xfrm>
            <a:off x="14833500" y="5872179"/>
            <a:ext cx="8242348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 cours de développement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Multiples mesures de sécurité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Soutien partiel par les navigateurs Web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3306DA8-7C2F-483C-D850-AA8CFC55179C}"/>
              </a:ext>
            </a:extLst>
          </p:cNvPr>
          <p:cNvCxnSpPr>
            <a:cxnSpLocks/>
          </p:cNvCxnSpPr>
          <p:nvPr/>
        </p:nvCxnSpPr>
        <p:spPr>
          <a:xfrm>
            <a:off x="13736320" y="4666232"/>
            <a:ext cx="0" cy="663168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2" name="Picture 2">
            <a:extLst>
              <a:ext uri="{FF2B5EF4-FFF2-40B4-BE49-F238E27FC236}">
                <a16:creationId xmlns:a16="http://schemas.microsoft.com/office/drawing/2014/main" id="{105F71E2-EBD3-61B5-8E9B-904973D3F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71E77E35-CE5C-07BF-FF00-23E0146CC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06054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552989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_Environnement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02592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BE928114-9837-AD28-FC7C-858CA03E383E}"/>
              </a:ext>
            </a:extLst>
          </p:cNvPr>
          <p:cNvSpPr txBox="1"/>
          <p:nvPr/>
        </p:nvSpPr>
        <p:spPr>
          <a:xfrm>
            <a:off x="1769336" y="4369977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Gestion de projet</a:t>
            </a:r>
            <a:endParaRPr sz="3200" dirty="0">
              <a:latin typeface="Supply" panose="000005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E6D431-0EE0-DFDD-621F-5DF95A371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41" y="5252989"/>
            <a:ext cx="3266204" cy="93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vis ClickUp : Le meilleur outil tout-en-un en 2024 ?">
            <a:extLst>
              <a:ext uri="{FF2B5EF4-FFF2-40B4-BE49-F238E27FC236}">
                <a16:creationId xmlns:a16="http://schemas.microsoft.com/office/drawing/2014/main" id="{1AC7A022-71D9-3CA7-72EF-9BAE53A3B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283" y="4674425"/>
            <a:ext cx="3976557" cy="223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67E1EF4A-CDEC-E586-2DB4-27E54CBCA571}"/>
              </a:ext>
            </a:extLst>
          </p:cNvPr>
          <p:cNvSpPr/>
          <p:nvPr/>
        </p:nvSpPr>
        <p:spPr>
          <a:xfrm>
            <a:off x="3815022" y="5517482"/>
            <a:ext cx="828884" cy="404150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02D33010-646B-1826-ACA3-5739B1872515}"/>
              </a:ext>
            </a:extLst>
          </p:cNvPr>
          <p:cNvSpPr txBox="1"/>
          <p:nvPr/>
        </p:nvSpPr>
        <p:spPr>
          <a:xfrm>
            <a:off x="1769336" y="7939998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Développement Web</a:t>
            </a:r>
            <a:endParaRPr sz="3200" dirty="0">
              <a:latin typeface="Supply" panose="00000500000000000000" pitchFamily="2" charset="0"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D7B1981D-0EE2-DD76-FC60-A6CE0DB18B51}"/>
              </a:ext>
            </a:extLst>
          </p:cNvPr>
          <p:cNvSpPr/>
          <p:nvPr/>
        </p:nvSpPr>
        <p:spPr>
          <a:xfrm>
            <a:off x="3815022" y="9479242"/>
            <a:ext cx="828884" cy="404150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AutoShape 6" descr="Angular Logo PNG vector in SVG, PDF, AI, CDR format">
            <a:extLst>
              <a:ext uri="{FF2B5EF4-FFF2-40B4-BE49-F238E27FC236}">
                <a16:creationId xmlns:a16="http://schemas.microsoft.com/office/drawing/2014/main" id="{EE58EBA4-792F-6BEA-6B9C-DDDFFB84F3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8" descr="Angular Logo">
            <a:extLst>
              <a:ext uri="{FF2B5EF4-FFF2-40B4-BE49-F238E27FC236}">
                <a16:creationId xmlns:a16="http://schemas.microsoft.com/office/drawing/2014/main" id="{3F0676C4-8641-B893-7265-4C3FDD8146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DA905464-7EF4-1FD2-E3EA-F436C4EE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19" y="8496156"/>
            <a:ext cx="2370321" cy="237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12" descr="Design Kit">
            <a:extLst>
              <a:ext uri="{FF2B5EF4-FFF2-40B4-BE49-F238E27FC236}">
                <a16:creationId xmlns:a16="http://schemas.microsoft.com/office/drawing/2014/main" id="{6AA08823-BBC5-BD1B-3D7F-34761E6DB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44400" y="701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14" descr="Design Kit">
            <a:extLst>
              <a:ext uri="{FF2B5EF4-FFF2-40B4-BE49-F238E27FC236}">
                <a16:creationId xmlns:a16="http://schemas.microsoft.com/office/drawing/2014/main" id="{C75B92FE-036F-8E2A-58D5-1D897BE7C5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96800" y="74888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88" name="Picture 16" descr="Nuxt Logo PNG Vector (SVG) Free Download">
            <a:extLst>
              <a:ext uri="{FF2B5EF4-FFF2-40B4-BE49-F238E27FC236}">
                <a16:creationId xmlns:a16="http://schemas.microsoft.com/office/drawing/2014/main" id="{0B38E2C9-0122-DDE3-7EDA-5887C725F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53" y="8766616"/>
            <a:ext cx="2809378" cy="18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_Human centered…">
            <a:extLst>
              <a:ext uri="{FF2B5EF4-FFF2-40B4-BE49-F238E27FC236}">
                <a16:creationId xmlns:a16="http://schemas.microsoft.com/office/drawing/2014/main" id="{75868FBA-D38B-EA3C-EC6F-A32C8FDB8E16}"/>
              </a:ext>
            </a:extLst>
          </p:cNvPr>
          <p:cNvSpPr txBox="1"/>
          <p:nvPr/>
        </p:nvSpPr>
        <p:spPr>
          <a:xfrm>
            <a:off x="54103" y="10688667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 err="1">
                <a:latin typeface="Supply Light" panose="00000400000000000000" pitchFamily="2" charset="0"/>
              </a:rPr>
              <a:t>Angular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D647A13A-42E0-4E03-F59E-8053C423DAD8}"/>
              </a:ext>
            </a:extLst>
          </p:cNvPr>
          <p:cNvSpPr txBox="1"/>
          <p:nvPr/>
        </p:nvSpPr>
        <p:spPr>
          <a:xfrm>
            <a:off x="4136466" y="10687845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Vue </a:t>
            </a:r>
            <a:r>
              <a:rPr lang="fr-FR" sz="3200" dirty="0" err="1">
                <a:latin typeface="Supply Light" panose="00000400000000000000" pitchFamily="2" charset="0"/>
              </a:rPr>
              <a:t>Nuxt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7F0598FC-318D-0F7C-061C-409947740608}"/>
              </a:ext>
            </a:extLst>
          </p:cNvPr>
          <p:cNvSpPr txBox="1"/>
          <p:nvPr/>
        </p:nvSpPr>
        <p:spPr>
          <a:xfrm>
            <a:off x="15960860" y="4882418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" panose="00000500000000000000" pitchFamily="2" charset="0"/>
              </a:rPr>
              <a:t>Divers</a:t>
            </a:r>
            <a:endParaRPr sz="3200" dirty="0">
              <a:latin typeface="Supply" panose="00000500000000000000" pitchFamily="2" charset="0"/>
            </a:endParaRPr>
          </a:p>
        </p:txBody>
      </p:sp>
      <p:pic>
        <p:nvPicPr>
          <p:cNvPr id="3090" name="Picture 18" descr="Visual Studio Code Logo PNG Vector (SVG) Free Download">
            <a:extLst>
              <a:ext uri="{FF2B5EF4-FFF2-40B4-BE49-F238E27FC236}">
                <a16:creationId xmlns:a16="http://schemas.microsoft.com/office/drawing/2014/main" id="{4FC82B07-84D7-005E-5BAF-BA815B45A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851" y="6062681"/>
            <a:ext cx="1914583" cy="189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Microsoft Visual Studio — Wikipédia">
            <a:extLst>
              <a:ext uri="{FF2B5EF4-FFF2-40B4-BE49-F238E27FC236}">
                <a16:creationId xmlns:a16="http://schemas.microsoft.com/office/drawing/2014/main" id="{FDF6DC5C-63C6-BD02-5A78-0FDE72CD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611" y="5768156"/>
            <a:ext cx="2347596" cy="234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BA62A6FA-CFDE-3BC6-9CFF-6FC7B8F1A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859" y="9417778"/>
            <a:ext cx="4660550" cy="142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_Human centered…">
            <a:extLst>
              <a:ext uri="{FF2B5EF4-FFF2-40B4-BE49-F238E27FC236}">
                <a16:creationId xmlns:a16="http://schemas.microsoft.com/office/drawing/2014/main" id="{B4BCA704-63DC-6ACC-A576-225961C9390C}"/>
              </a:ext>
            </a:extLst>
          </p:cNvPr>
          <p:cNvSpPr txBox="1"/>
          <p:nvPr/>
        </p:nvSpPr>
        <p:spPr>
          <a:xfrm>
            <a:off x="13934566" y="7893756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VS Code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3" name="_Human centered…">
            <a:extLst>
              <a:ext uri="{FF2B5EF4-FFF2-40B4-BE49-F238E27FC236}">
                <a16:creationId xmlns:a16="http://schemas.microsoft.com/office/drawing/2014/main" id="{88715ECB-9AEA-A143-14BD-CF89C5485930}"/>
              </a:ext>
            </a:extLst>
          </p:cNvPr>
          <p:cNvSpPr txBox="1"/>
          <p:nvPr/>
        </p:nvSpPr>
        <p:spPr>
          <a:xfrm>
            <a:off x="18171436" y="7939998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Visual Studio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24" name="Signe Plus 23">
            <a:extLst>
              <a:ext uri="{FF2B5EF4-FFF2-40B4-BE49-F238E27FC236}">
                <a16:creationId xmlns:a16="http://schemas.microsoft.com/office/drawing/2014/main" id="{AF06FC0D-639B-FA27-A853-F9C621EC71C2}"/>
              </a:ext>
            </a:extLst>
          </p:cNvPr>
          <p:cNvSpPr/>
          <p:nvPr/>
        </p:nvSpPr>
        <p:spPr>
          <a:xfrm>
            <a:off x="7636758" y="9340525"/>
            <a:ext cx="873967" cy="883958"/>
          </a:xfrm>
          <a:prstGeom prst="mathPlus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AutoShape 26" descr="Tailwind Css 1 Vector Logo - Download Free SVG Icon | Worldvectorlogo">
            <a:extLst>
              <a:ext uri="{FF2B5EF4-FFF2-40B4-BE49-F238E27FC236}">
                <a16:creationId xmlns:a16="http://schemas.microsoft.com/office/drawing/2014/main" id="{22567D70-C213-9EBB-AF2E-2C353E7E5A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96800" y="7162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AutoShape 28" descr="Tailwind Css 1 Vector Logo - Download Free SVG Icon | Worldvectorlogo">
            <a:extLst>
              <a:ext uri="{FF2B5EF4-FFF2-40B4-BE49-F238E27FC236}">
                <a16:creationId xmlns:a16="http://schemas.microsoft.com/office/drawing/2014/main" id="{7BD23483-A797-DEEF-BE1B-951531D113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649200" y="7315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102" name="Picture 30" descr="Tailwindcss logo - Social media &amp; Logos Icons">
            <a:extLst>
              <a:ext uri="{FF2B5EF4-FFF2-40B4-BE49-F238E27FC236}">
                <a16:creationId xmlns:a16="http://schemas.microsoft.com/office/drawing/2014/main" id="{1966A12B-235B-7A66-EF4D-3D10A1D9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725" y="8889239"/>
            <a:ext cx="3670920" cy="18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3B9FCF5-5979-AEAA-CF1F-12F79635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619F67D-3720-34B7-5A9A-501CEB075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90240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552989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_Environnement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pic>
        <p:nvPicPr>
          <p:cNvPr id="3" name="Image 2" descr="Une image contenant texte, capture d’écran, Rectangle, diagramme&#10;&#10;Description générée automatiquement">
            <a:extLst>
              <a:ext uri="{FF2B5EF4-FFF2-40B4-BE49-F238E27FC236}">
                <a16:creationId xmlns:a16="http://schemas.microsoft.com/office/drawing/2014/main" id="{FDB8807F-FAEC-2C2B-9590-AFC6984AA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710" y="4473883"/>
            <a:ext cx="12013485" cy="8040337"/>
          </a:xfrm>
          <a:prstGeom prst="rect">
            <a:avLst/>
          </a:prstGeom>
        </p:spPr>
      </p:pic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77748"/>
            <a:ext cx="180482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_Architecture de l’</a:t>
            </a:r>
            <a:r>
              <a:rPr lang="fr-FR" sz="5400" dirty="0" err="1">
                <a:latin typeface="Supply" panose="00000500000000000000" pitchFamily="2" charset="0"/>
              </a:rPr>
              <a:t>Unified</a:t>
            </a:r>
            <a:r>
              <a:rPr lang="fr-FR" sz="5400" dirty="0">
                <a:latin typeface="Supply" panose="00000500000000000000" pitchFamily="2" charset="0"/>
              </a:rPr>
              <a:t> Control Center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769A834-A910-95CA-4585-50698F3C9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3574" y="5345158"/>
            <a:ext cx="3131711" cy="274666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98E6A1-23F7-CF7E-5096-8A1EBA7EB1DD}"/>
              </a:ext>
            </a:extLst>
          </p:cNvPr>
          <p:cNvSpPr txBox="1"/>
          <p:nvPr/>
        </p:nvSpPr>
        <p:spPr>
          <a:xfrm>
            <a:off x="15872369" y="8091822"/>
            <a:ext cx="262566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Fichiers d’un module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9533106-5A6E-34BA-202B-7910C8D90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9B85596-5C53-4ED0-9209-B94F9207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462923C-DB86-0110-CFDB-E8741827F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5345158"/>
            <a:ext cx="4981268" cy="174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705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552989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techniques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_Prototypage d’utilisation de </a:t>
            </a:r>
            <a:r>
              <a:rPr lang="fr-FR" sz="5400" dirty="0" err="1">
                <a:latin typeface="Supply" panose="00000500000000000000" pitchFamily="2" charset="0"/>
              </a:rPr>
              <a:t>frameworks</a:t>
            </a:r>
            <a:r>
              <a:rPr lang="fr-FR" sz="5400" dirty="0">
                <a:latin typeface="Supply" panose="00000500000000000000" pitchFamily="2" charset="0"/>
              </a:rPr>
              <a:t> Web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1555DDFD-B2F7-A5AD-A794-122609FD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77" y="4864668"/>
            <a:ext cx="6214309" cy="4600810"/>
          </a:xfrm>
          <a:prstGeom prst="rect">
            <a:avLst/>
          </a:prstGeom>
        </p:spPr>
      </p:pic>
      <p:pic>
        <p:nvPicPr>
          <p:cNvPr id="11" name="Image 10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639F9D66-BC2F-BEFE-407F-4321197A4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86" y="4849069"/>
            <a:ext cx="6168748" cy="4600810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169BDDB6-DE38-E246-1435-6050AD66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0299" y="5376337"/>
            <a:ext cx="2370321" cy="237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416EF84-BA10-2E17-87BC-D8B0FB4C0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7568" y="5718610"/>
            <a:ext cx="1982740" cy="17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6A3EE57-737F-CC09-88BE-1C683AE1D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391" y="5678740"/>
            <a:ext cx="2138271" cy="185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_Human centered…">
            <a:extLst>
              <a:ext uri="{FF2B5EF4-FFF2-40B4-BE49-F238E27FC236}">
                <a16:creationId xmlns:a16="http://schemas.microsoft.com/office/drawing/2014/main" id="{65E58D6A-EDD6-B759-96AD-F51499A045AB}"/>
              </a:ext>
            </a:extLst>
          </p:cNvPr>
          <p:cNvSpPr txBox="1"/>
          <p:nvPr/>
        </p:nvSpPr>
        <p:spPr>
          <a:xfrm>
            <a:off x="16914883" y="7630205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 err="1">
                <a:latin typeface="Supply Light" panose="00000400000000000000" pitchFamily="2" charset="0"/>
              </a:rPr>
              <a:t>Angular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14" name="_Human centered…">
            <a:extLst>
              <a:ext uri="{FF2B5EF4-FFF2-40B4-BE49-F238E27FC236}">
                <a16:creationId xmlns:a16="http://schemas.microsoft.com/office/drawing/2014/main" id="{3B15CFB7-B11B-05FD-3E2D-4793E2EC1500}"/>
              </a:ext>
            </a:extLst>
          </p:cNvPr>
          <p:cNvSpPr txBox="1"/>
          <p:nvPr/>
        </p:nvSpPr>
        <p:spPr>
          <a:xfrm>
            <a:off x="14203566" y="7662112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Vue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15" name="_Human centered…">
            <a:extLst>
              <a:ext uri="{FF2B5EF4-FFF2-40B4-BE49-F238E27FC236}">
                <a16:creationId xmlns:a16="http://schemas.microsoft.com/office/drawing/2014/main" id="{08DA7366-FE80-3C08-C127-47E07B6EC2F5}"/>
              </a:ext>
            </a:extLst>
          </p:cNvPr>
          <p:cNvSpPr txBox="1"/>
          <p:nvPr/>
        </p:nvSpPr>
        <p:spPr>
          <a:xfrm>
            <a:off x="19377614" y="7600055"/>
            <a:ext cx="44211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React</a:t>
            </a:r>
            <a:endParaRPr sz="3200" dirty="0">
              <a:latin typeface="Supply Light" panose="000004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59837BF5-FE8E-0D4C-CBEB-E98207990BAB}"/>
              </a:ext>
            </a:extLst>
          </p:cNvPr>
          <p:cNvSpPr txBox="1"/>
          <p:nvPr/>
        </p:nvSpPr>
        <p:spPr>
          <a:xfrm>
            <a:off x="2715088" y="9549970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choisie pour effectuer le prototypage d’utilisation de différents </a:t>
            </a:r>
            <a:r>
              <a:rPr lang="fr-FR" sz="2800" dirty="0" err="1">
                <a:latin typeface="Supply Light" panose="00000400000000000000" pitchFamily="2" charset="0"/>
              </a:rPr>
              <a:t>frameworks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8" name="_Human centered…">
            <a:extLst>
              <a:ext uri="{FF2B5EF4-FFF2-40B4-BE49-F238E27FC236}">
                <a16:creationId xmlns:a16="http://schemas.microsoft.com/office/drawing/2014/main" id="{84DC8C3A-EB2B-CBE1-31A1-FFC91A53042A}"/>
              </a:ext>
            </a:extLst>
          </p:cNvPr>
          <p:cNvSpPr txBox="1"/>
          <p:nvPr/>
        </p:nvSpPr>
        <p:spPr>
          <a:xfrm>
            <a:off x="12582537" y="9811042"/>
            <a:ext cx="8637196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Bilan: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Tout était faisable sans difficulté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L’architecture de fichiers compilés différente entre les </a:t>
            </a:r>
            <a:r>
              <a:rPr lang="fr-FR" sz="3200" dirty="0" err="1">
                <a:latin typeface="Supply Light" panose="00000400000000000000" pitchFamily="2" charset="0"/>
              </a:rPr>
              <a:t>frameworks</a:t>
            </a:r>
            <a:endParaRPr lang="fr-FR" sz="32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3200" dirty="0">
                <a:latin typeface="Supply Light" panose="00000400000000000000" pitchFamily="2" charset="0"/>
              </a:rPr>
              <a:t>Peu d’autres différences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408EDCEC-40E3-70CC-1969-995F02044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C79630BE-C811-FBBD-A1BE-26055D1A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037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_Architecture Web de l’Arturia Software Center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B60D0A7B-5A5F-59C7-797A-2C1D1ED0B160}"/>
              </a:ext>
            </a:extLst>
          </p:cNvPr>
          <p:cNvSpPr txBox="1"/>
          <p:nvPr/>
        </p:nvSpPr>
        <p:spPr>
          <a:xfrm>
            <a:off x="7143472" y="11889992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Schéma de l’architecture de l’ASC Web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29F12E3-C207-C4C8-F7FC-127D59E5C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104A62C-DFC9-A399-0590-1DAE37D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capture d’écran, diagramme, Rectangle, Plan&#10;&#10;Description générée automatiquement">
            <a:extLst>
              <a:ext uri="{FF2B5EF4-FFF2-40B4-BE49-F238E27FC236}">
                <a16:creationId xmlns:a16="http://schemas.microsoft.com/office/drawing/2014/main" id="{C65782E6-D0F8-EF03-CC66-CDBC57368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472" y="5746391"/>
            <a:ext cx="17319195" cy="56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524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1" name="Rectangle"/>
          <p:cNvSpPr/>
          <p:nvPr/>
        </p:nvSpPr>
        <p:spPr>
          <a:xfrm>
            <a:off x="8929642" y="11461489"/>
            <a:ext cx="3775280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484F4E9-CDC5-FA2A-A5DF-9992B585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D6CE29-DB79-E3C4-3817-11F04F9B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A4E1DDD-5DEE-7D16-6E9D-AA4CA55928CB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5AF7A859-D289-4881-590B-642EE4349A9C}"/>
              </a:ext>
            </a:extLst>
          </p:cNvPr>
          <p:cNvSpPr txBox="1"/>
          <p:nvPr/>
        </p:nvSpPr>
        <p:spPr>
          <a:xfrm>
            <a:off x="-895697" y="1861132"/>
            <a:ext cx="1671932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_3 minutes pour convaincre</a:t>
            </a:r>
            <a:endParaRPr dirty="0"/>
          </a:p>
        </p:txBody>
      </p:sp>
      <p:pic>
        <p:nvPicPr>
          <p:cNvPr id="10" name="Image 9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D17F7AE4-91F8-B131-D60B-63C4AE4376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4487" y="6907003"/>
            <a:ext cx="4728031" cy="2678270"/>
          </a:xfrm>
          <a:prstGeom prst="rect">
            <a:avLst/>
          </a:prstGeom>
        </p:spPr>
      </p:pic>
      <p:pic>
        <p:nvPicPr>
          <p:cNvPr id="12" name="Image 11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B0D2D908-86C5-4702-38DC-BBFA6FB8C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1015" y="10388507"/>
            <a:ext cx="4046514" cy="2900073"/>
          </a:xfrm>
          <a:prstGeom prst="rect">
            <a:avLst/>
          </a:prstGeom>
        </p:spPr>
      </p:pic>
      <p:pic>
        <p:nvPicPr>
          <p:cNvPr id="13" name="Picture 2" descr="Utilisateur - Icônes social gratuites">
            <a:extLst>
              <a:ext uri="{FF2B5EF4-FFF2-40B4-BE49-F238E27FC236}">
                <a16:creationId xmlns:a16="http://schemas.microsoft.com/office/drawing/2014/main" id="{ACEFEF4F-20C6-EE04-6CBB-07BADE5AC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7" y="10252294"/>
            <a:ext cx="2064482" cy="20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6" descr="Minilab 3 White - Claviers Maître 25 Touches - Claviers Maître et  Accessoires - Home Studio | Terre de Son">
            <a:extLst>
              <a:ext uri="{FF2B5EF4-FFF2-40B4-BE49-F238E27FC236}">
                <a16:creationId xmlns:a16="http://schemas.microsoft.com/office/drawing/2014/main" id="{A1FC64C3-6148-9705-64FE-B95BC59029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8" descr="Minilab 3 White - Claviers Maître 25 Touches - Claviers Maître et  Accessoires - Home Studio | Terre de Son">
            <a:extLst>
              <a:ext uri="{FF2B5EF4-FFF2-40B4-BE49-F238E27FC236}">
                <a16:creationId xmlns:a16="http://schemas.microsoft.com/office/drawing/2014/main" id="{5F26CDE8-AAA7-A70C-1D1D-B0F5428F2C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0" descr="Minilab 3 White - Claviers Maître 25 Touches - Claviers Maître et  Accessoires - Home Studio | Terre de Son">
            <a:extLst>
              <a:ext uri="{FF2B5EF4-FFF2-40B4-BE49-F238E27FC236}">
                <a16:creationId xmlns:a16="http://schemas.microsoft.com/office/drawing/2014/main" id="{4FEC4965-54FE-0098-E916-1B6F015B9A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44400" y="7010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12">
            <a:extLst>
              <a:ext uri="{FF2B5EF4-FFF2-40B4-BE49-F238E27FC236}">
                <a16:creationId xmlns:a16="http://schemas.microsoft.com/office/drawing/2014/main" id="{86403D30-CC37-B72D-2BEB-C6946059E6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96800" y="7162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AutoShape 14" descr="ARTURIA - MINILAB3-BK - La Boite Noire du Musicien">
            <a:extLst>
              <a:ext uri="{FF2B5EF4-FFF2-40B4-BE49-F238E27FC236}">
                <a16:creationId xmlns:a16="http://schemas.microsoft.com/office/drawing/2014/main" id="{70FDA26B-9821-B40A-45C7-0FF52D4C16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649200" y="7315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2" name="Image 21" descr="Une image contenant piano, clavier, Instrument électronique, Clavier musical&#10;&#10;Description générée automatiquement">
            <a:extLst>
              <a:ext uri="{FF2B5EF4-FFF2-40B4-BE49-F238E27FC236}">
                <a16:creationId xmlns:a16="http://schemas.microsoft.com/office/drawing/2014/main" id="{0E345E09-E0B0-C78F-09FD-46BCFB493B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584" y="5642675"/>
            <a:ext cx="3941593" cy="24306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A0E06F9-45B8-6647-9817-C81A6E775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6783" y="9409112"/>
            <a:ext cx="3544207" cy="260396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1097510-5923-7AA4-45B4-A26BBCA7F1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1326" y="3948782"/>
            <a:ext cx="3544207" cy="274108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216F054-26A8-5FA2-4BF1-F1B0181C93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68581" y="2018507"/>
            <a:ext cx="3544207" cy="3544207"/>
          </a:xfrm>
          <a:prstGeom prst="rect">
            <a:avLst/>
          </a:prstGeom>
        </p:spPr>
      </p:pic>
      <p:sp>
        <p:nvSpPr>
          <p:cNvPr id="31" name="Rectangle">
            <a:extLst>
              <a:ext uri="{FF2B5EF4-FFF2-40B4-BE49-F238E27FC236}">
                <a16:creationId xmlns:a16="http://schemas.microsoft.com/office/drawing/2014/main" id="{235118D0-9D38-BF9E-045F-8632F2450900}"/>
              </a:ext>
            </a:extLst>
          </p:cNvPr>
          <p:cNvSpPr/>
          <p:nvPr/>
        </p:nvSpPr>
        <p:spPr>
          <a:xfrm>
            <a:off x="21621185" y="5564254"/>
            <a:ext cx="3414758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370D8363-8209-0D02-980D-6ED80C49F620}"/>
              </a:ext>
            </a:extLst>
          </p:cNvPr>
          <p:cNvSpPr/>
          <p:nvPr/>
        </p:nvSpPr>
        <p:spPr>
          <a:xfrm>
            <a:off x="18174487" y="1354143"/>
            <a:ext cx="2755618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" name="Rectangle">
            <a:extLst>
              <a:ext uri="{FF2B5EF4-FFF2-40B4-BE49-F238E27FC236}">
                <a16:creationId xmlns:a16="http://schemas.microsoft.com/office/drawing/2014/main" id="{A466198D-B50B-1A4D-5251-C30032A50E12}"/>
              </a:ext>
            </a:extLst>
          </p:cNvPr>
          <p:cNvSpPr/>
          <p:nvPr/>
        </p:nvSpPr>
        <p:spPr>
          <a:xfrm>
            <a:off x="-492369" y="3506737"/>
            <a:ext cx="5720861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cxnSp>
        <p:nvCxnSpPr>
          <p:cNvPr id="40" name="Connecteur : en arc 39">
            <a:extLst>
              <a:ext uri="{FF2B5EF4-FFF2-40B4-BE49-F238E27FC236}">
                <a16:creationId xmlns:a16="http://schemas.microsoft.com/office/drawing/2014/main" id="{6CBC0EFC-5BD9-A126-1D74-ECF520E1FC63}"/>
              </a:ext>
            </a:extLst>
          </p:cNvPr>
          <p:cNvCxnSpPr>
            <a:cxnSpLocks/>
            <a:stCxn id="13" idx="0"/>
            <a:endCxn id="22" idx="1"/>
          </p:cNvCxnSpPr>
          <p:nvPr/>
        </p:nvCxnSpPr>
        <p:spPr>
          <a:xfrm rot="5400000" flipH="1" flipV="1">
            <a:off x="270019" y="8235729"/>
            <a:ext cx="3394294" cy="638836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Connecteur : en arc 44">
            <a:extLst>
              <a:ext uri="{FF2B5EF4-FFF2-40B4-BE49-F238E27FC236}">
                <a16:creationId xmlns:a16="http://schemas.microsoft.com/office/drawing/2014/main" id="{1236E5B3-D2A9-5963-B74C-6C6B3CC56800}"/>
              </a:ext>
            </a:extLst>
          </p:cNvPr>
          <p:cNvCxnSpPr>
            <a:stCxn id="22" idx="3"/>
            <a:endCxn id="24" idx="1"/>
          </p:cNvCxnSpPr>
          <p:nvPr/>
        </p:nvCxnSpPr>
        <p:spPr>
          <a:xfrm>
            <a:off x="6228177" y="6858000"/>
            <a:ext cx="818606" cy="3853097"/>
          </a:xfrm>
          <a:prstGeom prst="curvedConnector3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Connecteur : en arc 46">
            <a:extLst>
              <a:ext uri="{FF2B5EF4-FFF2-40B4-BE49-F238E27FC236}">
                <a16:creationId xmlns:a16="http://schemas.microsoft.com/office/drawing/2014/main" id="{549313BF-A083-D68E-7836-52DF97F46132}"/>
              </a:ext>
            </a:extLst>
          </p:cNvPr>
          <p:cNvCxnSpPr>
            <a:stCxn id="24" idx="0"/>
            <a:endCxn id="26" idx="1"/>
          </p:cNvCxnSpPr>
          <p:nvPr/>
        </p:nvCxnSpPr>
        <p:spPr>
          <a:xfrm rot="5400000" flipH="1" flipV="1">
            <a:off x="8015213" y="6123000"/>
            <a:ext cx="4089787" cy="2482439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Connecteur : en arc 48">
            <a:extLst>
              <a:ext uri="{FF2B5EF4-FFF2-40B4-BE49-F238E27FC236}">
                <a16:creationId xmlns:a16="http://schemas.microsoft.com/office/drawing/2014/main" id="{CC0C081C-26F9-CE6E-E065-F7C7A29215FE}"/>
              </a:ext>
            </a:extLst>
          </p:cNvPr>
          <p:cNvCxnSpPr>
            <a:cxnSpLocks/>
            <a:stCxn id="58" idx="2"/>
            <a:endCxn id="12" idx="1"/>
          </p:cNvCxnSpPr>
          <p:nvPr/>
        </p:nvCxnSpPr>
        <p:spPr>
          <a:xfrm rot="16200000" flipH="1">
            <a:off x="14253765" y="10161294"/>
            <a:ext cx="1172672" cy="2181828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onnecteur : en arc 53">
            <a:extLst>
              <a:ext uri="{FF2B5EF4-FFF2-40B4-BE49-F238E27FC236}">
                <a16:creationId xmlns:a16="http://schemas.microsoft.com/office/drawing/2014/main" id="{9D879411-8C0B-5EAF-2FA9-EA0A730E7874}"/>
              </a:ext>
            </a:extLst>
          </p:cNvPr>
          <p:cNvCxnSpPr>
            <a:stCxn id="12" idx="3"/>
            <a:endCxn id="10" idx="2"/>
          </p:cNvCxnSpPr>
          <p:nvPr/>
        </p:nvCxnSpPr>
        <p:spPr>
          <a:xfrm flipV="1">
            <a:off x="19977529" y="9585273"/>
            <a:ext cx="560974" cy="2253271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Connecteur : en arc 55">
            <a:extLst>
              <a:ext uri="{FF2B5EF4-FFF2-40B4-BE49-F238E27FC236}">
                <a16:creationId xmlns:a16="http://schemas.microsoft.com/office/drawing/2014/main" id="{C3F66836-AAF5-0585-26A2-51A50C0C2C3D}"/>
              </a:ext>
            </a:extLst>
          </p:cNvPr>
          <p:cNvCxnSpPr>
            <a:stCxn id="10" idx="0"/>
            <a:endCxn id="30" idx="1"/>
          </p:cNvCxnSpPr>
          <p:nvPr/>
        </p:nvCxnSpPr>
        <p:spPr>
          <a:xfrm rot="16200000" flipV="1">
            <a:off x="18695346" y="5063846"/>
            <a:ext cx="3116392" cy="569922"/>
          </a:xfrm>
          <a:prstGeom prst="curvedConnector4">
            <a:avLst>
              <a:gd name="adj1" fmla="val 20894"/>
              <a:gd name="adj2" fmla="val 454907"/>
            </a:avLst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8" name="Image 57">
            <a:extLst>
              <a:ext uri="{FF2B5EF4-FFF2-40B4-BE49-F238E27FC236}">
                <a16:creationId xmlns:a16="http://schemas.microsoft.com/office/drawing/2014/main" id="{A0E16C35-AFDF-F444-DC94-F6BE4A2604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95624" y="7806017"/>
            <a:ext cx="3907126" cy="2859855"/>
          </a:xfrm>
          <a:prstGeom prst="rect">
            <a:avLst/>
          </a:prstGeom>
        </p:spPr>
      </p:pic>
      <p:cxnSp>
        <p:nvCxnSpPr>
          <p:cNvPr id="134" name="Connecteur : en arc 133">
            <a:extLst>
              <a:ext uri="{FF2B5EF4-FFF2-40B4-BE49-F238E27FC236}">
                <a16:creationId xmlns:a16="http://schemas.microsoft.com/office/drawing/2014/main" id="{7C149CF6-D6F7-766D-264A-28D198865D00}"/>
              </a:ext>
            </a:extLst>
          </p:cNvPr>
          <p:cNvCxnSpPr>
            <a:stCxn id="26" idx="2"/>
            <a:endCxn id="58" idx="0"/>
          </p:cNvCxnSpPr>
          <p:nvPr/>
        </p:nvCxnSpPr>
        <p:spPr>
          <a:xfrm rot="16200000" flipH="1">
            <a:off x="12853234" y="6910063"/>
            <a:ext cx="1116149" cy="675757"/>
          </a:xfrm>
          <a:prstGeom prst="curvedConnector3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8716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Center: pages principales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3D39FBD-3CAB-E5BD-6C7C-410328230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994CD7C-FD5A-59B6-7D8C-18075924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_Human centered…">
            <a:extLst>
              <a:ext uri="{FF2B5EF4-FFF2-40B4-BE49-F238E27FC236}">
                <a16:creationId xmlns:a16="http://schemas.microsoft.com/office/drawing/2014/main" id="{40ADF322-8923-E0C9-A6A2-AC913D901635}"/>
              </a:ext>
            </a:extLst>
          </p:cNvPr>
          <p:cNvSpPr txBox="1"/>
          <p:nvPr/>
        </p:nvSpPr>
        <p:spPr>
          <a:xfrm>
            <a:off x="-437798" y="11853052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« </a:t>
            </a:r>
            <a:r>
              <a:rPr lang="fr-FR" sz="2800" dirty="0" err="1">
                <a:latin typeface="Supply Light" panose="00000400000000000000" pitchFamily="2" charset="0"/>
              </a:rPr>
              <a:t>My</a:t>
            </a:r>
            <a:r>
              <a:rPr lang="fr-FR" sz="2800" dirty="0">
                <a:latin typeface="Supply Light" panose="00000400000000000000" pitchFamily="2" charset="0"/>
              </a:rPr>
              <a:t> </a:t>
            </a:r>
            <a:r>
              <a:rPr lang="fr-FR" sz="2800" dirty="0" err="1">
                <a:latin typeface="Supply Light" panose="00000400000000000000" pitchFamily="2" charset="0"/>
              </a:rPr>
              <a:t>Products</a:t>
            </a:r>
            <a:r>
              <a:rPr lang="fr-FR" sz="2800" dirty="0">
                <a:latin typeface="Supply Light" panose="00000400000000000000" pitchFamily="2" charset="0"/>
              </a:rPr>
              <a:t> » de l’ASC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7" name="_Human centered…">
            <a:extLst>
              <a:ext uri="{FF2B5EF4-FFF2-40B4-BE49-F238E27FC236}">
                <a16:creationId xmlns:a16="http://schemas.microsoft.com/office/drawing/2014/main" id="{66A58C3C-42C5-CE61-4B7F-2ACA0F8345C7}"/>
              </a:ext>
            </a:extLst>
          </p:cNvPr>
          <p:cNvSpPr txBox="1"/>
          <p:nvPr/>
        </p:nvSpPr>
        <p:spPr>
          <a:xfrm>
            <a:off x="7105122" y="11912235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Détail d’un produit de l’ASC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8" name="_Human centered…">
            <a:extLst>
              <a:ext uri="{FF2B5EF4-FFF2-40B4-BE49-F238E27FC236}">
                <a16:creationId xmlns:a16="http://schemas.microsoft.com/office/drawing/2014/main" id="{E781F702-4E98-2CDE-5411-80F9E2EA8510}"/>
              </a:ext>
            </a:extLst>
          </p:cNvPr>
          <p:cNvSpPr txBox="1"/>
          <p:nvPr/>
        </p:nvSpPr>
        <p:spPr>
          <a:xfrm>
            <a:off x="15006337" y="11885361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Liste des sous-produits d’un produit « Bundle » de l’ASC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4C4104-C9A4-B326-C1DF-03EB51D2E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3" y="4900976"/>
            <a:ext cx="7142571" cy="67627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DDD5D61-897C-85D6-41F2-3A9F1BD2F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187" y="4900976"/>
            <a:ext cx="7014787" cy="676275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E9059DF-DB52-B042-8BB1-E03E2A4F7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2318" y="4900976"/>
            <a:ext cx="7089308" cy="676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0547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connexion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6" name="Image 5" descr="Une image contenant texte, capture d’écran, Logiciel multimédia&#10;&#10;Description générée automatiquement">
            <a:extLst>
              <a:ext uri="{FF2B5EF4-FFF2-40B4-BE49-F238E27FC236}">
                <a16:creationId xmlns:a16="http://schemas.microsoft.com/office/drawing/2014/main" id="{20460932-615C-3B4D-98D1-0EC64C1F2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2" y="4714214"/>
            <a:ext cx="8229724" cy="4287572"/>
          </a:xfrm>
          <a:prstGeom prst="rect">
            <a:avLst/>
          </a:prstGeom>
        </p:spPr>
      </p:pic>
      <p:pic>
        <p:nvPicPr>
          <p:cNvPr id="11" name="Image 10" descr="Une image contenant texte, capture d’écran, Logiciel multimédia, ordinateur&#10;&#10;Description générée automatiquement">
            <a:extLst>
              <a:ext uri="{FF2B5EF4-FFF2-40B4-BE49-F238E27FC236}">
                <a16:creationId xmlns:a16="http://schemas.microsoft.com/office/drawing/2014/main" id="{342CB4C2-75B9-03A4-76A4-2CF855A5C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660" y="6245301"/>
            <a:ext cx="7950397" cy="4158179"/>
          </a:xfrm>
          <a:prstGeom prst="rect">
            <a:avLst/>
          </a:prstGeom>
        </p:spPr>
      </p:pic>
      <p:pic>
        <p:nvPicPr>
          <p:cNvPr id="13" name="Image 12" descr="Une image contenant capture d’écran, texte, conception&#10;&#10;Description générée automatiquement">
            <a:extLst>
              <a:ext uri="{FF2B5EF4-FFF2-40B4-BE49-F238E27FC236}">
                <a16:creationId xmlns:a16="http://schemas.microsoft.com/office/drawing/2014/main" id="{A7664764-F61D-D822-9588-35AD9DA9D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385" y="4401067"/>
            <a:ext cx="8989616" cy="6513733"/>
          </a:xfrm>
          <a:prstGeom prst="rect">
            <a:avLst/>
          </a:prstGeom>
        </p:spPr>
      </p:pic>
      <p:pic>
        <p:nvPicPr>
          <p:cNvPr id="9" name="Image 8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00BBC7B1-411C-DA65-8CF2-0184FE25F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13" y="8355566"/>
            <a:ext cx="8014955" cy="417800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63D39FBD-3CAB-E5BD-6C7C-410328230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994CD7C-FD5A-59B6-7D8C-18075924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E06C3B89-3818-F4CB-A6F3-C8860795A78C}"/>
              </a:ext>
            </a:extLst>
          </p:cNvPr>
          <p:cNvSpPr txBox="1"/>
          <p:nvPr/>
        </p:nvSpPr>
        <p:spPr>
          <a:xfrm>
            <a:off x="3586874" y="12533575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Etapes de connexion de l’ASC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897F1748-FEC9-71DA-8E75-E712BB642CE3}"/>
              </a:ext>
            </a:extLst>
          </p:cNvPr>
          <p:cNvSpPr txBox="1"/>
          <p:nvPr/>
        </p:nvSpPr>
        <p:spPr>
          <a:xfrm>
            <a:off x="15690214" y="10925598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Diagramme de la connexion ASC</a:t>
            </a:r>
            <a:endParaRPr sz="2800" dirty="0">
              <a:latin typeface="Supply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09890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0526" y="13098230"/>
            <a:ext cx="254077" cy="7258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installation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937CA5-9D50-A670-32AB-C38639876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F899E17-85D4-795F-8787-9D45A2E9F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7ABF46F-8457-D23B-09D9-6A8D33AB8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601" y="6972235"/>
            <a:ext cx="3049722" cy="93358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ED563C4-E266-84BC-FF84-16C04A87C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0" y="6583074"/>
            <a:ext cx="2230612" cy="69225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B100B36-F78D-E34D-C5C8-297A5E743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20" y="5568978"/>
            <a:ext cx="2230612" cy="71318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D18896B-3345-23AF-87F0-C4BFEBBC7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0085" y="9595048"/>
            <a:ext cx="4186800" cy="122444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40CBFF8-6094-CC0E-418B-76DBE70B3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22" y="4561495"/>
            <a:ext cx="2262509" cy="69025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C59AF3F-AB26-AE71-61A0-8E90CAFD5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54697" y="8599338"/>
            <a:ext cx="3947588" cy="222186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25F1C5B-DABA-585A-5C71-3FA2CDCC2F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02923" y="5461157"/>
            <a:ext cx="3999362" cy="222186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16528B9-4623-0D8D-9294-8C06432951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2964" y="8111134"/>
            <a:ext cx="3049722" cy="99948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99B5545-3919-9595-B2E8-BBA6606AE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22" y="7598545"/>
            <a:ext cx="2230611" cy="87699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BB7A8FD-1BD4-64B9-D458-7A42AB4BD5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20" y="10689809"/>
            <a:ext cx="2181934" cy="75176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27F31BB1-7478-9A5A-7D0A-6DD49FADE6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93" y="8741441"/>
            <a:ext cx="2191855" cy="77470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75C66389-267E-72DE-E6D5-85A8D8B0AB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98" y="9751354"/>
            <a:ext cx="2158116" cy="77470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44E1A894-2964-767C-D9FF-BC3A810FAC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469" y="11667850"/>
            <a:ext cx="2158116" cy="69498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38AAA34-73A8-DF89-952B-92917B804371}"/>
              </a:ext>
            </a:extLst>
          </p:cNvPr>
          <p:cNvSpPr/>
          <p:nvPr/>
        </p:nvSpPr>
        <p:spPr>
          <a:xfrm>
            <a:off x="9085841" y="5044830"/>
            <a:ext cx="4142971" cy="5863228"/>
          </a:xfrm>
          <a:prstGeom prst="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ACAF85B-3153-32BF-1DAD-0A6FB107BC04}"/>
              </a:ext>
            </a:extLst>
          </p:cNvPr>
          <p:cNvSpPr/>
          <p:nvPr/>
        </p:nvSpPr>
        <p:spPr>
          <a:xfrm>
            <a:off x="13490034" y="5044829"/>
            <a:ext cx="10002730" cy="5863228"/>
          </a:xfrm>
          <a:prstGeom prst="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EFE8C84C-8897-6467-43AF-C8FF804891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569540" y="8026594"/>
            <a:ext cx="4257346" cy="1145251"/>
          </a:xfrm>
          <a:prstGeom prst="rect">
            <a:avLst/>
          </a:prstGeom>
        </p:spPr>
      </p:pic>
      <p:sp>
        <p:nvSpPr>
          <p:cNvPr id="42" name="_Human centered…">
            <a:extLst>
              <a:ext uri="{FF2B5EF4-FFF2-40B4-BE49-F238E27FC236}">
                <a16:creationId xmlns:a16="http://schemas.microsoft.com/office/drawing/2014/main" id="{C2B256CF-FCA0-6664-1B6E-70D4C9ECF0E1}"/>
              </a:ext>
            </a:extLst>
          </p:cNvPr>
          <p:cNvSpPr txBox="1"/>
          <p:nvPr/>
        </p:nvSpPr>
        <p:spPr>
          <a:xfrm>
            <a:off x="9186719" y="5299835"/>
            <a:ext cx="3925487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Boutons uniquement disponibles en mode « </a:t>
            </a:r>
            <a:r>
              <a:rPr lang="fr-FR" sz="2800" dirty="0" err="1">
                <a:latin typeface="Supply Light" panose="00000400000000000000" pitchFamily="2" charset="0"/>
              </a:rPr>
              <a:t>my</a:t>
            </a:r>
            <a:r>
              <a:rPr lang="fr-FR" sz="2800" dirty="0">
                <a:latin typeface="Supply Light" panose="00000400000000000000" pitchFamily="2" charset="0"/>
              </a:rPr>
              <a:t> </a:t>
            </a:r>
            <a:r>
              <a:rPr lang="fr-FR" sz="2800" dirty="0" err="1">
                <a:latin typeface="Supply Light" panose="00000400000000000000" pitchFamily="2" charset="0"/>
              </a:rPr>
              <a:t>products</a:t>
            </a:r>
            <a:r>
              <a:rPr lang="fr-FR" sz="2800" dirty="0">
                <a:latin typeface="Supply Light" panose="00000400000000000000" pitchFamily="2" charset="0"/>
              </a:rPr>
              <a:t> »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3" name="_Human centered…">
            <a:extLst>
              <a:ext uri="{FF2B5EF4-FFF2-40B4-BE49-F238E27FC236}">
                <a16:creationId xmlns:a16="http://schemas.microsoft.com/office/drawing/2014/main" id="{36229C45-3E28-01D3-391E-A8D758E882D9}"/>
              </a:ext>
            </a:extLst>
          </p:cNvPr>
          <p:cNvSpPr txBox="1"/>
          <p:nvPr/>
        </p:nvSpPr>
        <p:spPr>
          <a:xfrm>
            <a:off x="18640085" y="5448225"/>
            <a:ext cx="3925487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Options de boutons uniquement disponible en mode « Pop-Up »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4" name="_Human centered…">
            <a:extLst>
              <a:ext uri="{FF2B5EF4-FFF2-40B4-BE49-F238E27FC236}">
                <a16:creationId xmlns:a16="http://schemas.microsoft.com/office/drawing/2014/main" id="{EBD7306B-6752-BBC7-9F49-F31A0C14A1D1}"/>
              </a:ext>
            </a:extLst>
          </p:cNvPr>
          <p:cNvSpPr txBox="1"/>
          <p:nvPr/>
        </p:nvSpPr>
        <p:spPr>
          <a:xfrm>
            <a:off x="2566954" y="4666985"/>
            <a:ext cx="583631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Mise à jour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5" name="_Human centered…">
            <a:extLst>
              <a:ext uri="{FF2B5EF4-FFF2-40B4-BE49-F238E27FC236}">
                <a16:creationId xmlns:a16="http://schemas.microsoft.com/office/drawing/2014/main" id="{0C42E806-AA4C-E494-81C9-558D6F866A92}"/>
              </a:ext>
            </a:extLst>
          </p:cNvPr>
          <p:cNvSpPr txBox="1"/>
          <p:nvPr/>
        </p:nvSpPr>
        <p:spPr>
          <a:xfrm>
            <a:off x="2566953" y="5711052"/>
            <a:ext cx="583631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Installation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6" name="_Human centered…">
            <a:extLst>
              <a:ext uri="{FF2B5EF4-FFF2-40B4-BE49-F238E27FC236}">
                <a16:creationId xmlns:a16="http://schemas.microsoft.com/office/drawing/2014/main" id="{7D7463CB-26E0-CFB4-D732-802882AC0C6B}"/>
              </a:ext>
            </a:extLst>
          </p:cNvPr>
          <p:cNvSpPr txBox="1"/>
          <p:nvPr/>
        </p:nvSpPr>
        <p:spPr>
          <a:xfrm>
            <a:off x="2566952" y="6585347"/>
            <a:ext cx="583631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Installation si le produit est un « bundle »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47" name="_Human centered…">
            <a:extLst>
              <a:ext uri="{FF2B5EF4-FFF2-40B4-BE49-F238E27FC236}">
                <a16:creationId xmlns:a16="http://schemas.microsoft.com/office/drawing/2014/main" id="{7DBE7E51-2026-F35F-3BCD-D0E9E49F8957}"/>
              </a:ext>
            </a:extLst>
          </p:cNvPr>
          <p:cNvSpPr txBox="1"/>
          <p:nvPr/>
        </p:nvSpPr>
        <p:spPr>
          <a:xfrm>
            <a:off x="2559918" y="8805747"/>
            <a:ext cx="560266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cours,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souris survolant le bouton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0" name="_Human centered…">
            <a:extLst>
              <a:ext uri="{FF2B5EF4-FFF2-40B4-BE49-F238E27FC236}">
                <a16:creationId xmlns:a16="http://schemas.microsoft.com/office/drawing/2014/main" id="{7D64FD3B-0710-5869-E967-91A89418E790}"/>
              </a:ext>
            </a:extLst>
          </p:cNvPr>
          <p:cNvSpPr txBox="1"/>
          <p:nvPr/>
        </p:nvSpPr>
        <p:spPr>
          <a:xfrm>
            <a:off x="2577772" y="7766488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cours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1" name="_Human centered…">
            <a:extLst>
              <a:ext uri="{FF2B5EF4-FFF2-40B4-BE49-F238E27FC236}">
                <a16:creationId xmlns:a16="http://schemas.microsoft.com/office/drawing/2014/main" id="{5FF27F25-FCFE-04F1-B562-9FAAD9DB27E3}"/>
              </a:ext>
            </a:extLst>
          </p:cNvPr>
          <p:cNvSpPr txBox="1"/>
          <p:nvPr/>
        </p:nvSpPr>
        <p:spPr>
          <a:xfrm>
            <a:off x="2559918" y="9916936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pause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2" name="_Human centered…">
            <a:extLst>
              <a:ext uri="{FF2B5EF4-FFF2-40B4-BE49-F238E27FC236}">
                <a16:creationId xmlns:a16="http://schemas.microsoft.com/office/drawing/2014/main" id="{96D8EC67-81CF-1B63-BD4F-AC1D8C79D0F1}"/>
              </a:ext>
            </a:extLst>
          </p:cNvPr>
          <p:cNvSpPr txBox="1"/>
          <p:nvPr/>
        </p:nvSpPr>
        <p:spPr>
          <a:xfrm>
            <a:off x="2539135" y="10665921"/>
            <a:ext cx="607945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Téléchargement en pause, souris survolant le bouton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53" name="_Human centered…">
            <a:extLst>
              <a:ext uri="{FF2B5EF4-FFF2-40B4-BE49-F238E27FC236}">
                <a16:creationId xmlns:a16="http://schemas.microsoft.com/office/drawing/2014/main" id="{3F984FDE-A83C-65D3-818A-808479D7BD30}"/>
              </a:ext>
            </a:extLst>
          </p:cNvPr>
          <p:cNvSpPr txBox="1"/>
          <p:nvPr/>
        </p:nvSpPr>
        <p:spPr>
          <a:xfrm>
            <a:off x="2539135" y="11829358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Installation en cours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C4AF0E-2097-1007-43BC-095EBE7570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00304" y="11475508"/>
            <a:ext cx="2735930" cy="8873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EB742E9-E751-1E07-46DD-3190D234D6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29449" y="9171845"/>
            <a:ext cx="3049721" cy="1070431"/>
          </a:xfrm>
          <a:prstGeom prst="rect">
            <a:avLst/>
          </a:prstGeom>
        </p:spPr>
      </p:pic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B3A04C73-AECA-21D1-F800-2C703D62CDCF}"/>
              </a:ext>
            </a:extLst>
          </p:cNvPr>
          <p:cNvSpPr txBox="1"/>
          <p:nvPr/>
        </p:nvSpPr>
        <p:spPr>
          <a:xfrm>
            <a:off x="15130818" y="11698769"/>
            <a:ext cx="560266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 cas d’erreur</a:t>
            </a:r>
            <a:endParaRPr sz="2800" dirty="0">
              <a:latin typeface="Supply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6824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6AEB7B5-0C61-D490-B2C2-962CB47E6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681" y="5530748"/>
            <a:ext cx="10704242" cy="4995312"/>
          </a:xfrm>
          <a:prstGeom prst="rect">
            <a:avLst/>
          </a:prstGeom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_ASC : Filtres et recherche de produits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CC2E98CC-6037-2098-624E-6CA3244CB254}"/>
              </a:ext>
            </a:extLst>
          </p:cNvPr>
          <p:cNvSpPr txBox="1"/>
          <p:nvPr/>
        </p:nvSpPr>
        <p:spPr>
          <a:xfrm>
            <a:off x="-47800" y="6314194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Filtres de catégories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Image 8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2EAEB57-FC9F-E24F-1736-8C87A6FFB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778" y="5311031"/>
            <a:ext cx="6127840" cy="5528024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B7FAB0B-0957-64FF-ED29-D89B50CBEFF0}"/>
              </a:ext>
            </a:extLst>
          </p:cNvPr>
          <p:cNvCxnSpPr>
            <a:cxnSpLocks/>
          </p:cNvCxnSpPr>
          <p:nvPr/>
        </p:nvCxnSpPr>
        <p:spPr>
          <a:xfrm>
            <a:off x="4648200" y="6625729"/>
            <a:ext cx="278731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_Human centered…">
            <a:extLst>
              <a:ext uri="{FF2B5EF4-FFF2-40B4-BE49-F238E27FC236}">
                <a16:creationId xmlns:a16="http://schemas.microsoft.com/office/drawing/2014/main" id="{682AC787-65A0-FA2D-77D3-83F024E786E9}"/>
              </a:ext>
            </a:extLst>
          </p:cNvPr>
          <p:cNvSpPr txBox="1"/>
          <p:nvPr/>
        </p:nvSpPr>
        <p:spPr>
          <a:xfrm>
            <a:off x="-223061" y="6936999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Indication de catégorie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F5CD76A-1ADE-1467-5578-44FCF4F8B4DE}"/>
              </a:ext>
            </a:extLst>
          </p:cNvPr>
          <p:cNvCxnSpPr>
            <a:cxnSpLocks/>
          </p:cNvCxnSpPr>
          <p:nvPr/>
        </p:nvCxnSpPr>
        <p:spPr>
          <a:xfrm>
            <a:off x="4869564" y="7284092"/>
            <a:ext cx="557384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EE1B5D08-61FE-B5B2-2F13-F7537B8E632B}"/>
              </a:ext>
            </a:extLst>
          </p:cNvPr>
          <p:cNvSpPr txBox="1"/>
          <p:nvPr/>
        </p:nvSpPr>
        <p:spPr>
          <a:xfrm>
            <a:off x="16470848" y="4395341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Sélection de catégorie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1915846-8E67-2F40-D933-5942F6AF1AB7}"/>
              </a:ext>
            </a:extLst>
          </p:cNvPr>
          <p:cNvCxnSpPr>
            <a:cxnSpLocks/>
          </p:cNvCxnSpPr>
          <p:nvPr/>
        </p:nvCxnSpPr>
        <p:spPr>
          <a:xfrm>
            <a:off x="18189166" y="4928820"/>
            <a:ext cx="0" cy="38221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6301E14-B253-CDDF-31DA-33D87423E7D0}"/>
              </a:ext>
            </a:extLst>
          </p:cNvPr>
          <p:cNvCxnSpPr>
            <a:cxnSpLocks/>
          </p:cNvCxnSpPr>
          <p:nvPr/>
        </p:nvCxnSpPr>
        <p:spPr>
          <a:xfrm>
            <a:off x="19630039" y="4928820"/>
            <a:ext cx="0" cy="38221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7509714F-0E02-C385-D6C7-6758DC28F6DA}"/>
              </a:ext>
            </a:extLst>
          </p:cNvPr>
          <p:cNvSpPr txBox="1"/>
          <p:nvPr/>
        </p:nvSpPr>
        <p:spPr>
          <a:xfrm>
            <a:off x="8112533" y="10540293"/>
            <a:ext cx="525515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Arturia Software Center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C28BBDB-F5CC-5B0F-3AA8-2E5DA2A2D1B2}"/>
              </a:ext>
            </a:extLst>
          </p:cNvPr>
          <p:cNvSpPr txBox="1"/>
          <p:nvPr/>
        </p:nvSpPr>
        <p:spPr>
          <a:xfrm>
            <a:off x="17201778" y="10839056"/>
            <a:ext cx="6127840" cy="5703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ASC : détails d’un produit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33B59E32-3080-048A-C729-C54271C31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B38B36B5-D43E-CA89-F7C5-14B8ECF6D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914A9C98-8006-0C4F-3726-300FEC8379BC}"/>
              </a:ext>
            </a:extLst>
          </p:cNvPr>
          <p:cNvSpPr txBox="1"/>
          <p:nvPr/>
        </p:nvSpPr>
        <p:spPr>
          <a:xfrm>
            <a:off x="12045350" y="4777552"/>
            <a:ext cx="509262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Barre de recherche</a:t>
            </a:r>
            <a:endParaRPr sz="2800" dirty="0">
              <a:latin typeface="Supply Light" panose="00000400000000000000" pitchFamily="2" charset="0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E374AD6-9B06-0F7D-0396-2CBE1D78C335}"/>
              </a:ext>
            </a:extLst>
          </p:cNvPr>
          <p:cNvCxnSpPr>
            <a:cxnSpLocks/>
          </p:cNvCxnSpPr>
          <p:nvPr/>
        </p:nvCxnSpPr>
        <p:spPr>
          <a:xfrm>
            <a:off x="14413832" y="5311031"/>
            <a:ext cx="0" cy="131469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3535119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_Arturia Software Center : Réactivité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509714F-0E02-C385-D6C7-6758DC28F6DA}"/>
              </a:ext>
            </a:extLst>
          </p:cNvPr>
          <p:cNvSpPr txBox="1"/>
          <p:nvPr/>
        </p:nvSpPr>
        <p:spPr>
          <a:xfrm>
            <a:off x="1946773" y="12072307"/>
            <a:ext cx="525515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Arturia Software Center réduit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234D1A5-9963-6227-281B-D1175C42313F}"/>
              </a:ext>
            </a:extLst>
          </p:cNvPr>
          <p:cNvSpPr txBox="1"/>
          <p:nvPr/>
        </p:nvSpPr>
        <p:spPr>
          <a:xfrm>
            <a:off x="14045036" y="11293199"/>
            <a:ext cx="525515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Arturia Software Center étendu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A2C4328-E25B-921A-477A-AD1401EC2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5F4CA2D-792E-3D45-1599-8AA9E9326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387040A-D591-B9F6-79E1-54FDB0F6A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96" y="4757148"/>
            <a:ext cx="7895704" cy="729307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739513-F326-B1D9-90AD-0B9CDE239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114" y="4469497"/>
            <a:ext cx="10219048" cy="674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785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_Architecture du Midi Control Center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8" name="_Human centered…">
            <a:extLst>
              <a:ext uri="{FF2B5EF4-FFF2-40B4-BE49-F238E27FC236}">
                <a16:creationId xmlns:a16="http://schemas.microsoft.com/office/drawing/2014/main" id="{29081455-2A0B-842F-2027-259D42D6A200}"/>
              </a:ext>
            </a:extLst>
          </p:cNvPr>
          <p:cNvSpPr txBox="1"/>
          <p:nvPr/>
        </p:nvSpPr>
        <p:spPr>
          <a:xfrm>
            <a:off x="7139889" y="12032285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Schéma de l’architecture MCC MiniLab3 Web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7ADA7A8-82EE-28F7-29C0-C0B5D80E3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FCD1BEF-C1E8-1D13-2539-33281956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texte, capture d’écran, Rectangle, diagramme&#10;&#10;Description générée automatiquement">
            <a:extLst>
              <a:ext uri="{FF2B5EF4-FFF2-40B4-BE49-F238E27FC236}">
                <a16:creationId xmlns:a16="http://schemas.microsoft.com/office/drawing/2014/main" id="{527A01B8-91E6-2734-17AE-81C3AB559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22" y="5286546"/>
            <a:ext cx="18100129" cy="616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9950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-1" y="3150598"/>
            <a:ext cx="2096885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Center: prototype Web MIDI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3" name="Image 2" descr="Une image contenant texte, piano, clavier, Clavier musical&#10;&#10;Description générée automatiquement">
            <a:extLst>
              <a:ext uri="{FF2B5EF4-FFF2-40B4-BE49-F238E27FC236}">
                <a16:creationId xmlns:a16="http://schemas.microsoft.com/office/drawing/2014/main" id="{3AB331EA-EF07-5BA6-F721-B195CF970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187" y="5379890"/>
            <a:ext cx="9500973" cy="5776509"/>
          </a:xfrm>
          <a:prstGeom prst="rect">
            <a:avLst/>
          </a:prstGeom>
        </p:spPr>
      </p:pic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82291D61-138E-6C2F-0AC7-6C5067AA54DF}"/>
              </a:ext>
            </a:extLst>
          </p:cNvPr>
          <p:cNvSpPr txBox="1"/>
          <p:nvPr/>
        </p:nvSpPr>
        <p:spPr>
          <a:xfrm>
            <a:off x="7522583" y="11269047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Preuve de concept pour l’API Web MIDI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04565DA-9171-9519-D407-FDF2AB0E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D6B5183-9E61-9684-6A85-73E7CE96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67504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Mise à jour </a:t>
            </a:r>
            <a:r>
              <a:rPr lang="fr-FR" sz="5400" dirty="0" err="1">
                <a:latin typeface="Supply" panose="00000500000000000000" pitchFamily="2" charset="0"/>
              </a:rPr>
              <a:t>firmware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6" name="_Human centered…">
            <a:extLst>
              <a:ext uri="{FF2B5EF4-FFF2-40B4-BE49-F238E27FC236}">
                <a16:creationId xmlns:a16="http://schemas.microsoft.com/office/drawing/2014/main" id="{82291D61-138E-6C2F-0AC7-6C5067AA54DF}"/>
              </a:ext>
            </a:extLst>
          </p:cNvPr>
          <p:cNvSpPr txBox="1"/>
          <p:nvPr/>
        </p:nvSpPr>
        <p:spPr>
          <a:xfrm>
            <a:off x="2307082" y="12306900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Preuve de concept pour l’update DFU Web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8" name="Image 7" descr="Une image contenant texte, capture d’écran, nombre, ligne&#10;&#10;Description générée automatiquement">
            <a:extLst>
              <a:ext uri="{FF2B5EF4-FFF2-40B4-BE49-F238E27FC236}">
                <a16:creationId xmlns:a16="http://schemas.microsoft.com/office/drawing/2014/main" id="{B3A2B1EF-E241-76AF-3ECA-DE7B4845F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0" y="6191048"/>
            <a:ext cx="13116704" cy="6115852"/>
          </a:xfrm>
          <a:prstGeom prst="rect">
            <a:avLst/>
          </a:prstGeom>
        </p:spPr>
      </p:pic>
      <p:pic>
        <p:nvPicPr>
          <p:cNvPr id="11266" name="Picture 2" descr="Arturia - MiniLab 3 - Clavier Contrôleur MIDI Universel pour Production  Musicale, Fourni avec une Suite de Logiciels Créatifs - 25 Mini Touches, 8  Pads Multicolores - Blanc : Amazon.fr: Instruments de musique et Sono">
            <a:extLst>
              <a:ext uri="{FF2B5EF4-FFF2-40B4-BE49-F238E27FC236}">
                <a16:creationId xmlns:a16="http://schemas.microsoft.com/office/drawing/2014/main" id="{72CCC7AE-F836-029C-2EEA-EB60D5FC6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3402" y="4568554"/>
            <a:ext cx="3402692" cy="210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_Human centered…">
            <a:extLst>
              <a:ext uri="{FF2B5EF4-FFF2-40B4-BE49-F238E27FC236}">
                <a16:creationId xmlns:a16="http://schemas.microsoft.com/office/drawing/2014/main" id="{E8E4D96D-2141-A096-AA01-9678261ECCD8}"/>
              </a:ext>
            </a:extLst>
          </p:cNvPr>
          <p:cNvSpPr txBox="1"/>
          <p:nvPr/>
        </p:nvSpPr>
        <p:spPr>
          <a:xfrm>
            <a:off x="19141727" y="4807828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MiniLab3 :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1 Processeur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1268" name="Picture 4" descr="MiniFreak">
            <a:extLst>
              <a:ext uri="{FF2B5EF4-FFF2-40B4-BE49-F238E27FC236}">
                <a16:creationId xmlns:a16="http://schemas.microsoft.com/office/drawing/2014/main" id="{E275DF29-0088-E658-2D6A-4DAB5897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094" y="7155785"/>
            <a:ext cx="4400464" cy="176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_Human centered…">
            <a:extLst>
              <a:ext uri="{FF2B5EF4-FFF2-40B4-BE49-F238E27FC236}">
                <a16:creationId xmlns:a16="http://schemas.microsoft.com/office/drawing/2014/main" id="{A64CD9CE-6575-5605-0447-7B994EEAB040}"/>
              </a:ext>
            </a:extLst>
          </p:cNvPr>
          <p:cNvSpPr txBox="1"/>
          <p:nvPr/>
        </p:nvSpPr>
        <p:spPr>
          <a:xfrm>
            <a:off x="15837178" y="7343434"/>
            <a:ext cx="3355259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 err="1">
                <a:latin typeface="Supply Light" panose="00000400000000000000" pitchFamily="2" charset="0"/>
              </a:rPr>
              <a:t>MiniFreak</a:t>
            </a:r>
            <a:r>
              <a:rPr lang="fr-FR" sz="2800" dirty="0">
                <a:latin typeface="Supply Light" panose="00000400000000000000" pitchFamily="2" charset="0"/>
              </a:rPr>
              <a:t> :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6 Processeur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5" name="_Human centered…">
            <a:extLst>
              <a:ext uri="{FF2B5EF4-FFF2-40B4-BE49-F238E27FC236}">
                <a16:creationId xmlns:a16="http://schemas.microsoft.com/office/drawing/2014/main" id="{5E34CF25-AF10-6CF4-4026-D57938A73634}"/>
              </a:ext>
            </a:extLst>
          </p:cNvPr>
          <p:cNvSpPr txBox="1"/>
          <p:nvPr/>
        </p:nvSpPr>
        <p:spPr>
          <a:xfrm>
            <a:off x="14216164" y="9867775"/>
            <a:ext cx="985112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Bilan: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Le driver Arturia empêche l’update sur Windows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F83D5BCA-24D4-3273-3489-FCF7F24A87D9}"/>
              </a:ext>
            </a:extLst>
          </p:cNvPr>
          <p:cNvSpPr txBox="1"/>
          <p:nvPr/>
        </p:nvSpPr>
        <p:spPr>
          <a:xfrm>
            <a:off x="732343" y="4395341"/>
            <a:ext cx="985112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 err="1">
                <a:latin typeface="Supply" panose="00000500000000000000" pitchFamily="2" charset="0"/>
              </a:rPr>
              <a:t>Device</a:t>
            </a:r>
            <a:r>
              <a:rPr lang="fr-FR" sz="2800" dirty="0">
                <a:latin typeface="Supply" panose="00000500000000000000" pitchFamily="2" charset="0"/>
              </a:rPr>
              <a:t> </a:t>
            </a:r>
            <a:r>
              <a:rPr lang="fr-FR" sz="2800" dirty="0" err="1">
                <a:latin typeface="Supply" panose="00000500000000000000" pitchFamily="2" charset="0"/>
              </a:rPr>
              <a:t>Firmware</a:t>
            </a:r>
            <a:r>
              <a:rPr lang="fr-FR" sz="2800" dirty="0">
                <a:latin typeface="Supply" panose="00000500000000000000" pitchFamily="2" charset="0"/>
              </a:rPr>
              <a:t> Update (DFU) </a:t>
            </a:r>
            <a:r>
              <a:rPr lang="fr-FR" sz="2800" dirty="0">
                <a:latin typeface="Supply Light" panose="00000400000000000000" pitchFamily="2" charset="0"/>
              </a:rPr>
              <a:t>= protocole USB de mise à jour de matériel.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4EFC588-45D7-0CAF-CEEB-3E3E313F4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370F335-13E1-550B-5800-5463E9E49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81979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nouvelle interface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2" name="_Human centered…">
            <a:extLst>
              <a:ext uri="{FF2B5EF4-FFF2-40B4-BE49-F238E27FC236}">
                <a16:creationId xmlns:a16="http://schemas.microsoft.com/office/drawing/2014/main" id="{E8E4D96D-2141-A096-AA01-9678261ECCD8}"/>
              </a:ext>
            </a:extLst>
          </p:cNvPr>
          <p:cNvSpPr txBox="1"/>
          <p:nvPr/>
        </p:nvSpPr>
        <p:spPr>
          <a:xfrm>
            <a:off x="931396" y="8676680"/>
            <a:ext cx="606239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Midi Control Center existant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4" name="Image 3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4167ABF0-ABEA-5EDF-A48C-D8960CD49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" y="4383022"/>
            <a:ext cx="7579725" cy="4293658"/>
          </a:xfrm>
          <a:prstGeom prst="rect">
            <a:avLst/>
          </a:prstGeom>
        </p:spPr>
      </p:pic>
      <p:pic>
        <p:nvPicPr>
          <p:cNvPr id="10" name="Image 9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A0A8102D-92BD-0CA4-CFB1-7DF0DB0FA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065" y="4693878"/>
            <a:ext cx="14741236" cy="7794660"/>
          </a:xfrm>
          <a:prstGeom prst="rect">
            <a:avLst/>
          </a:prstGeom>
        </p:spPr>
      </p:pic>
      <p:sp>
        <p:nvSpPr>
          <p:cNvPr id="11" name="_Human centered…">
            <a:extLst>
              <a:ext uri="{FF2B5EF4-FFF2-40B4-BE49-F238E27FC236}">
                <a16:creationId xmlns:a16="http://schemas.microsoft.com/office/drawing/2014/main" id="{E8F8ED8E-2C9F-7BDF-6DA5-35FB2B3C6DCD}"/>
              </a:ext>
            </a:extLst>
          </p:cNvPr>
          <p:cNvSpPr txBox="1"/>
          <p:nvPr/>
        </p:nvSpPr>
        <p:spPr>
          <a:xfrm>
            <a:off x="13458662" y="12446974"/>
            <a:ext cx="606239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Midi Control Center Web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42E374C6-3075-02FE-4AAD-087C4EB9217E}"/>
              </a:ext>
            </a:extLst>
          </p:cNvPr>
          <p:cNvSpPr/>
          <p:nvPr/>
        </p:nvSpPr>
        <p:spPr>
          <a:xfrm>
            <a:off x="7946226" y="6807717"/>
            <a:ext cx="804592" cy="378433"/>
          </a:xfrm>
          <a:prstGeom prst="rightArrow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AC65053F-3355-A403-0A6F-4FE6B34B08BB}"/>
              </a:ext>
            </a:extLst>
          </p:cNvPr>
          <p:cNvSpPr txBox="1"/>
          <p:nvPr/>
        </p:nvSpPr>
        <p:spPr>
          <a:xfrm>
            <a:off x="52661" y="9877626"/>
            <a:ext cx="6975436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Uniformisation de l’interface avec l’ASC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Police de charactères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Couleurs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Header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Pattern de « cartes » avec ombres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8274505-DC73-E12C-8400-4D869D36C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893D529F-7876-62D8-3329-8EF55F54B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94516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_Midi Control Center : paramètres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7" name="_Human centered…">
            <a:extLst>
              <a:ext uri="{FF2B5EF4-FFF2-40B4-BE49-F238E27FC236}">
                <a16:creationId xmlns:a16="http://schemas.microsoft.com/office/drawing/2014/main" id="{AC65053F-3355-A403-0A6F-4FE6B34B08BB}"/>
              </a:ext>
            </a:extLst>
          </p:cNvPr>
          <p:cNvSpPr txBox="1"/>
          <p:nvPr/>
        </p:nvSpPr>
        <p:spPr>
          <a:xfrm>
            <a:off x="90744" y="4805644"/>
            <a:ext cx="12876650" cy="3118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Paramètres globaux chargés au branchement.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Message </a:t>
            </a:r>
            <a:r>
              <a:rPr lang="fr-FR" sz="2800" dirty="0" err="1">
                <a:latin typeface="Supply Light" panose="00000400000000000000" pitchFamily="2" charset="0"/>
              </a:rPr>
              <a:t>SysEx</a:t>
            </a:r>
            <a:r>
              <a:rPr lang="fr-FR" sz="2800" dirty="0">
                <a:latin typeface="Supply Light" panose="00000400000000000000" pitchFamily="2" charset="0"/>
              </a:rPr>
              <a:t> envoyé à chaque changement au MiniLab3 pour opérer ce changement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Paramètres de préréglage envoyés sur demande utilisateur dans le menu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DA4C0F-DA5C-BD04-4B0A-F41035FD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513" y="9088308"/>
            <a:ext cx="8267956" cy="3207324"/>
          </a:xfrm>
          <a:prstGeom prst="rect">
            <a:avLst/>
          </a:prstGeom>
        </p:spPr>
      </p:pic>
      <p:sp>
        <p:nvSpPr>
          <p:cNvPr id="9" name="_Human centered…">
            <a:extLst>
              <a:ext uri="{FF2B5EF4-FFF2-40B4-BE49-F238E27FC236}">
                <a16:creationId xmlns:a16="http://schemas.microsoft.com/office/drawing/2014/main" id="{6452B2F3-E7D1-5601-1A47-912613C7F936}"/>
              </a:ext>
            </a:extLst>
          </p:cNvPr>
          <p:cNvSpPr txBox="1"/>
          <p:nvPr/>
        </p:nvSpPr>
        <p:spPr>
          <a:xfrm>
            <a:off x="954212" y="12299673"/>
            <a:ext cx="113565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Pop-Up de chargement de paramètres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0412604-C7BC-8974-DFF3-AA5A57205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6652" y="4759446"/>
            <a:ext cx="5086542" cy="3558954"/>
          </a:xfrm>
          <a:prstGeom prst="rect">
            <a:avLst/>
          </a:prstGeom>
        </p:spPr>
      </p:pic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0294D5DB-5557-2D7F-D57A-4C9371493342}"/>
              </a:ext>
            </a:extLst>
          </p:cNvPr>
          <p:cNvSpPr txBox="1"/>
          <p:nvPr/>
        </p:nvSpPr>
        <p:spPr>
          <a:xfrm>
            <a:off x="18396652" y="8380567"/>
            <a:ext cx="508654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Menu d’import/export de paramètres de préréglage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C15DE10-3528-892C-27A6-0299045F9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1488" y="4447698"/>
            <a:ext cx="4261849" cy="3914489"/>
          </a:xfrm>
          <a:prstGeom prst="rect">
            <a:avLst/>
          </a:prstGeom>
        </p:spPr>
      </p:pic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5E08F312-0758-33D7-57B9-9A13F0137F77}"/>
              </a:ext>
            </a:extLst>
          </p:cNvPr>
          <p:cNvSpPr txBox="1"/>
          <p:nvPr/>
        </p:nvSpPr>
        <p:spPr>
          <a:xfrm>
            <a:off x="13442119" y="8447032"/>
            <a:ext cx="5086542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Menu de gestion des fichiers de paramètres locaux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3CEA7BA2-9190-947B-95DF-619F76ACF0B6}"/>
              </a:ext>
            </a:extLst>
          </p:cNvPr>
          <p:cNvSpPr txBox="1"/>
          <p:nvPr/>
        </p:nvSpPr>
        <p:spPr>
          <a:xfrm>
            <a:off x="12310769" y="10095350"/>
            <a:ext cx="1021558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Sauvegarde de fichiers impossible en Web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Conceptualisation d’un module sans interface, qui servirait de </a:t>
            </a:r>
            <a:r>
              <a:rPr lang="fr-FR" sz="2800" dirty="0" err="1">
                <a:latin typeface="Supply Light" panose="00000400000000000000" pitchFamily="2" charset="0"/>
              </a:rPr>
              <a:t>FileSystem</a:t>
            </a: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En attendant -&gt; téléchargement dans le dossier par défaut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84D82D3-3BFE-F030-4281-7BC4C91E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036DA7AE-56E7-F43A-C090-910A15D3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0414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">
            <a:extLst>
              <a:ext uri="{FF2B5EF4-FFF2-40B4-BE49-F238E27FC236}">
                <a16:creationId xmlns:a16="http://schemas.microsoft.com/office/drawing/2014/main" id="{00DEC1C3-5CEA-3CE3-07E9-3BEA0EFAD626}"/>
              </a:ext>
            </a:extLst>
          </p:cNvPr>
          <p:cNvSpPr/>
          <p:nvPr/>
        </p:nvSpPr>
        <p:spPr>
          <a:xfrm>
            <a:off x="18174488" y="12771955"/>
            <a:ext cx="4633828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484F4E9-CDC5-FA2A-A5DF-9992B585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D6CE29-DB79-E3C4-3817-11F04F9B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A4E1DDD-5DEE-7D16-6E9D-AA4CA55928CB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5AF7A859-D289-4881-590B-642EE4349A9C}"/>
              </a:ext>
            </a:extLst>
          </p:cNvPr>
          <p:cNvSpPr txBox="1"/>
          <p:nvPr/>
        </p:nvSpPr>
        <p:spPr>
          <a:xfrm>
            <a:off x="-895697" y="1861132"/>
            <a:ext cx="1671932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_3 minutes pour convaincre</a:t>
            </a:r>
            <a:endParaRPr dirty="0"/>
          </a:p>
        </p:txBody>
      </p:sp>
      <p:sp>
        <p:nvSpPr>
          <p:cNvPr id="182" name="Rectangle"/>
          <p:cNvSpPr/>
          <p:nvPr/>
        </p:nvSpPr>
        <p:spPr>
          <a:xfrm>
            <a:off x="8684161" y="11344114"/>
            <a:ext cx="3941593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235118D0-9D38-BF9E-045F-8632F2450900}"/>
              </a:ext>
            </a:extLst>
          </p:cNvPr>
          <p:cNvSpPr/>
          <p:nvPr/>
        </p:nvSpPr>
        <p:spPr>
          <a:xfrm>
            <a:off x="21677068" y="4686633"/>
            <a:ext cx="3414758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370D8363-8209-0D02-980D-6ED80C49F620}"/>
              </a:ext>
            </a:extLst>
          </p:cNvPr>
          <p:cNvSpPr/>
          <p:nvPr/>
        </p:nvSpPr>
        <p:spPr>
          <a:xfrm>
            <a:off x="18174487" y="1354143"/>
            <a:ext cx="2755618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" name="Image 13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AC3BE918-CB2D-0299-CAAD-2CF1FBC2C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64" y="3925108"/>
            <a:ext cx="8765593" cy="4965413"/>
          </a:xfrm>
          <a:prstGeom prst="rect">
            <a:avLst/>
          </a:prstGeom>
        </p:spPr>
      </p:pic>
      <p:pic>
        <p:nvPicPr>
          <p:cNvPr id="20" name="Image 19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C55722F0-734D-9E74-7D7B-5069DAE94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9409"/>
            <a:ext cx="6892605" cy="4939821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51CEECE6-DAF7-9D92-F6C9-9F69DBC93ABB}"/>
              </a:ext>
            </a:extLst>
          </p:cNvPr>
          <p:cNvSpPr txBox="1"/>
          <p:nvPr/>
        </p:nvSpPr>
        <p:spPr>
          <a:xfrm>
            <a:off x="751310" y="12083707"/>
            <a:ext cx="538998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-Light" panose="00000400000000000000" pitchFamily="2" charset="0"/>
                <a:sym typeface="Helvetica Neue"/>
              </a:rPr>
              <a:t>Arturia Software Center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1021C04-6564-5612-35D4-DD384A454E96}"/>
              </a:ext>
            </a:extLst>
          </p:cNvPr>
          <p:cNvSpPr txBox="1"/>
          <p:nvPr/>
        </p:nvSpPr>
        <p:spPr>
          <a:xfrm>
            <a:off x="6567084" y="8867586"/>
            <a:ext cx="538998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-Light" panose="00000400000000000000" pitchFamily="2" charset="0"/>
                <a:sym typeface="Helvetica Neue"/>
              </a:rPr>
              <a:t>Midi Control Center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5B59B72A-A484-E041-6033-6A12A858278A}"/>
              </a:ext>
            </a:extLst>
          </p:cNvPr>
          <p:cNvSpPr/>
          <p:nvPr/>
        </p:nvSpPr>
        <p:spPr>
          <a:xfrm>
            <a:off x="14061679" y="6837890"/>
            <a:ext cx="2072640" cy="978218"/>
          </a:xfrm>
          <a:prstGeom prst="rightArrow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9CACDF-C7DE-E8ED-FF82-EA9B1D527995}"/>
              </a:ext>
            </a:extLst>
          </p:cNvPr>
          <p:cNvSpPr/>
          <p:nvPr/>
        </p:nvSpPr>
        <p:spPr>
          <a:xfrm>
            <a:off x="16721454" y="5191303"/>
            <a:ext cx="6156960" cy="4271392"/>
          </a:xfrm>
          <a:prstGeom prst="rect">
            <a:avLst/>
          </a:prstGeom>
          <a:solidFill>
            <a:srgbClr val="F5F5F5"/>
          </a:solidFill>
          <a:ln w="12700" cap="flat">
            <a:solidFill>
              <a:srgbClr val="EE352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C62364B-AB5E-BBCD-46D9-4FE3BE5D7B63}"/>
              </a:ext>
            </a:extLst>
          </p:cNvPr>
          <p:cNvSpPr txBox="1"/>
          <p:nvPr/>
        </p:nvSpPr>
        <p:spPr>
          <a:xfrm>
            <a:off x="16721455" y="6407815"/>
            <a:ext cx="615695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sz="8000" b="0" dirty="0">
                <a:latin typeface="Supply-Medium" panose="00000600000000000000" pitchFamily="2" charset="0"/>
              </a:rPr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04D6A2-C5E4-C2E7-9BF2-4238D67CB588}"/>
              </a:ext>
            </a:extLst>
          </p:cNvPr>
          <p:cNvSpPr/>
          <p:nvPr/>
        </p:nvSpPr>
        <p:spPr>
          <a:xfrm>
            <a:off x="16721453" y="5180971"/>
            <a:ext cx="1146083" cy="427139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2D5996-0879-D820-EC7F-C08E1BDD0B85}"/>
              </a:ext>
            </a:extLst>
          </p:cNvPr>
          <p:cNvSpPr/>
          <p:nvPr/>
        </p:nvSpPr>
        <p:spPr>
          <a:xfrm>
            <a:off x="16721455" y="5184406"/>
            <a:ext cx="6156959" cy="56425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06176EF-F4E1-A0DE-80D7-F8A4C7A8B252}"/>
              </a:ext>
            </a:extLst>
          </p:cNvPr>
          <p:cNvSpPr txBox="1"/>
          <p:nvPr/>
        </p:nvSpPr>
        <p:spPr>
          <a:xfrm>
            <a:off x="17019285" y="9635005"/>
            <a:ext cx="6156959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 Technologies novatrices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 Projet de prototypage ancré dans la R&amp;D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7541037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360814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_Accessibilité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21" name="_Human centered…">
            <a:extLst>
              <a:ext uri="{FF2B5EF4-FFF2-40B4-BE49-F238E27FC236}">
                <a16:creationId xmlns:a16="http://schemas.microsoft.com/office/drawing/2014/main" id="{3CEA7BA2-9190-947B-95DF-619F76ACF0B6}"/>
              </a:ext>
            </a:extLst>
          </p:cNvPr>
          <p:cNvSpPr txBox="1"/>
          <p:nvPr/>
        </p:nvSpPr>
        <p:spPr>
          <a:xfrm>
            <a:off x="8563981" y="4079426"/>
            <a:ext cx="10931765" cy="7858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Selon les méthodes de vérification RGAA4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Problèmes rencontrés et résolus :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	Arturia Software Center :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Boutons invisibles sauf survol de souris</a:t>
            </a:r>
          </a:p>
          <a:p>
            <a:pPr lvl="3" indent="0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	</a:t>
            </a:r>
          </a:p>
          <a:p>
            <a:pPr lvl="3" indent="0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lvl="3" indent="0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	Midi Control Center : 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Rendre inaccessibles les composants cachés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de chargement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Nommer les contrôles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84D82D3-3BFE-F030-4281-7BC4C91E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036DA7AE-56E7-F43A-C090-910A15D3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D4BCF2C-3B2A-B66C-1104-6A3451F03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764" y="6575484"/>
            <a:ext cx="2738364" cy="96867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B79AC30-F6E7-6D47-11DA-C893764CC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0615" y="10063356"/>
            <a:ext cx="4730013" cy="1646358"/>
          </a:xfrm>
          <a:prstGeom prst="rect">
            <a:avLst/>
          </a:prstGeom>
        </p:spPr>
      </p:pic>
      <p:pic>
        <p:nvPicPr>
          <p:cNvPr id="2050" name="Picture 2" descr="Télécharger NVDA - Bureautique, Personnalisation, Communication,  Productivité - Les Numériques">
            <a:extLst>
              <a:ext uri="{FF2B5EF4-FFF2-40B4-BE49-F238E27FC236}">
                <a16:creationId xmlns:a16="http://schemas.microsoft.com/office/drawing/2014/main" id="{2A96DBDE-5F87-B209-B21D-3A299DC63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3079"/>
            <a:ext cx="2667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02D762B-F410-9272-5797-8A6AF8F283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3996"/>
          <a:stretch/>
        </p:blipFill>
        <p:spPr>
          <a:xfrm>
            <a:off x="1136968" y="7791564"/>
            <a:ext cx="6290046" cy="399934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2ED9794B-CEE5-5FAE-0389-63DB1127006B}"/>
              </a:ext>
            </a:extLst>
          </p:cNvPr>
          <p:cNvSpPr txBox="1"/>
          <p:nvPr/>
        </p:nvSpPr>
        <p:spPr>
          <a:xfrm>
            <a:off x="-379478" y="6756930"/>
            <a:ext cx="342595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400" b="0" dirty="0">
                <a:latin typeface="Supply Light" panose="00000400000000000000" pitchFamily="2" charset="0"/>
              </a:rPr>
              <a:t>NVDA</a:t>
            </a:r>
            <a:endParaRPr lang="fr-FR" sz="2400" b="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A266C34-FEA2-E0B0-F3D9-BAA1AC70FC0A}"/>
              </a:ext>
            </a:extLst>
          </p:cNvPr>
          <p:cNvSpPr txBox="1"/>
          <p:nvPr/>
        </p:nvSpPr>
        <p:spPr>
          <a:xfrm>
            <a:off x="1803068" y="11790907"/>
            <a:ext cx="495784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fr-FR" sz="2400" b="0" dirty="0">
                <a:latin typeface="Supply Light" panose="00000400000000000000" pitchFamily="2" charset="0"/>
              </a:rPr>
              <a:t>Narrateur Windows</a:t>
            </a:r>
            <a:endParaRPr lang="fr-FR" sz="2400" b="0" dirty="0"/>
          </a:p>
        </p:txBody>
      </p:sp>
    </p:spTree>
    <p:extLst>
      <p:ext uri="{BB962C8B-B14F-4D97-AF65-F5344CB8AC3E}">
        <p14:creationId xmlns:p14="http://schemas.microsoft.com/office/powerpoint/2010/main" val="391969052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_Page principale : fonctionnement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59837BF5-FE8E-0D4C-CBEB-E98207990BAB}"/>
              </a:ext>
            </a:extLst>
          </p:cNvPr>
          <p:cNvSpPr txBox="1"/>
          <p:nvPr/>
        </p:nvSpPr>
        <p:spPr>
          <a:xfrm>
            <a:off x="2835076" y="9688937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Architecture Web de la page principale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9" name="Image 8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5C244841-76AF-FCD4-41FD-9418B6C8B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753" y="6182387"/>
            <a:ext cx="6800227" cy="341008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F6E8493-8823-36CD-3996-4669F79D3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920" y="5431763"/>
            <a:ext cx="5364480" cy="5308012"/>
          </a:xfrm>
          <a:prstGeom prst="rect">
            <a:avLst/>
          </a:prstGeom>
        </p:spPr>
      </p:pic>
      <p:sp>
        <p:nvSpPr>
          <p:cNvPr id="22" name="_Human centered…">
            <a:extLst>
              <a:ext uri="{FF2B5EF4-FFF2-40B4-BE49-F238E27FC236}">
                <a16:creationId xmlns:a16="http://schemas.microsoft.com/office/drawing/2014/main" id="{2603C2F1-6812-3D19-C6A6-3A9AA9678C2E}"/>
              </a:ext>
            </a:extLst>
          </p:cNvPr>
          <p:cNvSpPr txBox="1"/>
          <p:nvPr/>
        </p:nvSpPr>
        <p:spPr>
          <a:xfrm>
            <a:off x="14599920" y="10825627"/>
            <a:ext cx="536448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Fichier de configuration Web d’un module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971FA56-9C28-3E1E-F3F8-72F0EB6B7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A97F1742-15E7-1686-FC1D-422EA61A5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8307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_Page principale : affichage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17" name="Image 16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46C63341-5439-1541-794D-F75C363FF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86" y="4634169"/>
            <a:ext cx="11353353" cy="7260865"/>
          </a:xfrm>
          <a:prstGeom prst="rect">
            <a:avLst/>
          </a:prstGeom>
        </p:spPr>
      </p:pic>
      <p:sp>
        <p:nvSpPr>
          <p:cNvPr id="19" name="_Human centered…">
            <a:extLst>
              <a:ext uri="{FF2B5EF4-FFF2-40B4-BE49-F238E27FC236}">
                <a16:creationId xmlns:a16="http://schemas.microsoft.com/office/drawing/2014/main" id="{206C5F42-8376-3D32-6A3B-2E15F265D7AF}"/>
              </a:ext>
            </a:extLst>
          </p:cNvPr>
          <p:cNvSpPr txBox="1"/>
          <p:nvPr/>
        </p:nvSpPr>
        <p:spPr>
          <a:xfrm>
            <a:off x="8393152" y="11895034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Page principale, avec le menu ouvert et le module MCC MiniLab3 sélectionné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15BCC-18F0-58D9-A399-167765EB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882DE08-EB07-C95D-EBCB-2903C4ED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29329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_Multilingue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AD38CBC-A21F-2B3F-CA98-BA30C7AC8665}"/>
              </a:ext>
            </a:extLst>
          </p:cNvPr>
          <p:cNvSpPr txBox="1"/>
          <p:nvPr/>
        </p:nvSpPr>
        <p:spPr>
          <a:xfrm>
            <a:off x="342033" y="4636674"/>
            <a:ext cx="12881598" cy="452431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i18n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"en": {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Synchronization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pleaseWaitSync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Please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licenses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synchronization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 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progress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..."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{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"Synchronisation",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"</a:t>
            </a:r>
            <a:r>
              <a:rPr lang="fr-F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pleaseWaitSync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": "Veuillez patienter, synchronisation de licences en cours..."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i18n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7D59CFE-AF07-B41B-C384-1C07AF15CD6A}"/>
              </a:ext>
            </a:extLst>
          </p:cNvPr>
          <p:cNvSpPr txBox="1"/>
          <p:nvPr/>
        </p:nvSpPr>
        <p:spPr>
          <a:xfrm>
            <a:off x="506156" y="9394733"/>
            <a:ext cx="12553352" cy="55880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v-if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display_sync_text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{{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pleaseWaitSync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}}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_Human centered…">
            <a:extLst>
              <a:ext uri="{FF2B5EF4-FFF2-40B4-BE49-F238E27FC236}">
                <a16:creationId xmlns:a16="http://schemas.microsoft.com/office/drawing/2014/main" id="{9FF78715-4B6C-C2D0-802B-42AD6E05513C}"/>
              </a:ext>
            </a:extLst>
          </p:cNvPr>
          <p:cNvSpPr txBox="1"/>
          <p:nvPr/>
        </p:nvSpPr>
        <p:spPr>
          <a:xfrm>
            <a:off x="2498513" y="10168978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Présentation dans le code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3" name="_Human centered…">
            <a:extLst>
              <a:ext uri="{FF2B5EF4-FFF2-40B4-BE49-F238E27FC236}">
                <a16:creationId xmlns:a16="http://schemas.microsoft.com/office/drawing/2014/main" id="{6C8B6552-17E7-337E-61A8-C1B99685E81D}"/>
              </a:ext>
            </a:extLst>
          </p:cNvPr>
          <p:cNvSpPr txBox="1"/>
          <p:nvPr/>
        </p:nvSpPr>
        <p:spPr>
          <a:xfrm>
            <a:off x="14308807" y="11912421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Composant de sélection de langue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B0243ED-B1C6-7CA2-A2B1-F7065E58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D3E4F6E-E740-91B2-1B7B-8915BBF7F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_Human centered…">
            <a:extLst>
              <a:ext uri="{FF2B5EF4-FFF2-40B4-BE49-F238E27FC236}">
                <a16:creationId xmlns:a16="http://schemas.microsoft.com/office/drawing/2014/main" id="{D7567FAC-B3E7-08C2-8338-437592A8E393}"/>
              </a:ext>
            </a:extLst>
          </p:cNvPr>
          <p:cNvSpPr txBox="1"/>
          <p:nvPr/>
        </p:nvSpPr>
        <p:spPr>
          <a:xfrm>
            <a:off x="14907269" y="7010814"/>
            <a:ext cx="86371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Accès aux paramètres généraux de l’application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F8A0102-2023-2414-2AED-F42C8C7F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252" y="3108109"/>
            <a:ext cx="7868751" cy="392787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D08DC5E-6C87-B996-FC5D-CE55B0569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8895" y="8448831"/>
            <a:ext cx="6288801" cy="340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1804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">
            <a:extLst>
              <a:ext uri="{FF2B5EF4-FFF2-40B4-BE49-F238E27FC236}">
                <a16:creationId xmlns:a16="http://schemas.microsoft.com/office/drawing/2014/main" id="{AE1C5A86-AC98-9BB5-8AC1-C6F15F7811D8}"/>
              </a:ext>
            </a:extLst>
          </p:cNvPr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492556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_Propositions technique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8467" y="3189940"/>
            <a:ext cx="2061556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_Mode sombre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15" name="_Human centered…">
            <a:extLst>
              <a:ext uri="{FF2B5EF4-FFF2-40B4-BE49-F238E27FC236}">
                <a16:creationId xmlns:a16="http://schemas.microsoft.com/office/drawing/2014/main" id="{84F3F99B-25F8-20C0-505A-8C2E37BF097D}"/>
              </a:ext>
            </a:extLst>
          </p:cNvPr>
          <p:cNvSpPr txBox="1"/>
          <p:nvPr/>
        </p:nvSpPr>
        <p:spPr>
          <a:xfrm>
            <a:off x="7351540" y="12137851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Mode journée</a:t>
            </a:r>
            <a:endParaRPr sz="2800" dirty="0">
              <a:latin typeface="Supply Light" panose="00000400000000000000" pitchFamily="2" charset="0"/>
            </a:endParaRPr>
          </a:p>
        </p:txBody>
      </p:sp>
      <p:sp>
        <p:nvSpPr>
          <p:cNvPr id="16" name="_Human centered…">
            <a:extLst>
              <a:ext uri="{FF2B5EF4-FFF2-40B4-BE49-F238E27FC236}">
                <a16:creationId xmlns:a16="http://schemas.microsoft.com/office/drawing/2014/main" id="{CC2E98CC-6037-2098-624E-6CA3244CB254}"/>
              </a:ext>
            </a:extLst>
          </p:cNvPr>
          <p:cNvSpPr txBox="1"/>
          <p:nvPr/>
        </p:nvSpPr>
        <p:spPr>
          <a:xfrm>
            <a:off x="15399155" y="12165590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Mode sombre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DFD624E-F68B-0C28-FBF8-CC9BFAAC9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1850A208-843D-8C9A-E9F6-3FD9C65BD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78635FE-453A-E59E-DC10-742CE3D7C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8737" y="8306104"/>
            <a:ext cx="7458034" cy="390494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DC11FE0-10EC-5C70-252D-6AC9146F5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8737" y="4100986"/>
            <a:ext cx="7458034" cy="400187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06F9874-DED5-A3EB-E554-93745978B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88" y="6287604"/>
            <a:ext cx="6470947" cy="3035571"/>
          </a:xfrm>
          <a:prstGeom prst="rect">
            <a:avLst/>
          </a:prstGeom>
        </p:spPr>
      </p:pic>
      <p:sp>
        <p:nvSpPr>
          <p:cNvPr id="23" name="_Human centered…">
            <a:extLst>
              <a:ext uri="{FF2B5EF4-FFF2-40B4-BE49-F238E27FC236}">
                <a16:creationId xmlns:a16="http://schemas.microsoft.com/office/drawing/2014/main" id="{B163F9B8-3548-413A-99C7-BDFADFD65358}"/>
              </a:ext>
            </a:extLst>
          </p:cNvPr>
          <p:cNvSpPr txBox="1"/>
          <p:nvPr/>
        </p:nvSpPr>
        <p:spPr>
          <a:xfrm>
            <a:off x="-549336" y="9411212"/>
            <a:ext cx="86371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Sélection du mode sombre</a:t>
            </a:r>
            <a:endParaRPr sz="2800" dirty="0">
              <a:latin typeface="Supply Light" panose="00000400000000000000" pitchFamily="2" charset="0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BAF6AA72-0CD9-9800-4947-C3CD20BD8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1121" y="4100986"/>
            <a:ext cx="7458034" cy="384413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C9D8595-CB2C-3F8E-74DA-C95986001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1122" y="8206319"/>
            <a:ext cx="7458033" cy="39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3771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, logo, Publicité en ligne&#10;&#10;Description générée automatiquement">
            <a:extLst>
              <a:ext uri="{FF2B5EF4-FFF2-40B4-BE49-F238E27FC236}">
                <a16:creationId xmlns:a16="http://schemas.microsoft.com/office/drawing/2014/main" id="{7B8268CB-C965-F2DA-9887-5374EBB90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654" y="6059184"/>
            <a:ext cx="10926974" cy="6545137"/>
          </a:xfrm>
          <a:prstGeom prst="rect">
            <a:avLst/>
          </a:prstGeom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7673576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_Conclusion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209488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_Bilan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B2AB346-535C-B3AE-384D-FB4A2D53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5B70623-CCB1-8CCA-8756-49BDA4C9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37981FED-29EC-84FC-F206-2F8383FF9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0" y="4439830"/>
            <a:ext cx="11190950" cy="59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9443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7673576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_Conclusion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422D65B7-FDC3-E4B7-BCC0-96DA68F390CB}"/>
              </a:ext>
            </a:extLst>
          </p:cNvPr>
          <p:cNvSpPr txBox="1"/>
          <p:nvPr/>
        </p:nvSpPr>
        <p:spPr>
          <a:xfrm>
            <a:off x="0" y="3150598"/>
            <a:ext cx="2209488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_Perspectives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3" name="_Human centered…">
            <a:extLst>
              <a:ext uri="{FF2B5EF4-FFF2-40B4-BE49-F238E27FC236}">
                <a16:creationId xmlns:a16="http://schemas.microsoft.com/office/drawing/2014/main" id="{29EF9363-D825-A913-2F3C-8623AC89F75A}"/>
              </a:ext>
            </a:extLst>
          </p:cNvPr>
          <p:cNvSpPr txBox="1"/>
          <p:nvPr/>
        </p:nvSpPr>
        <p:spPr>
          <a:xfrm>
            <a:off x="840699" y="4870099"/>
            <a:ext cx="10035848" cy="3118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Arturia Software Center :</a:t>
            </a: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Améliorer l’accessibilité (navigation…)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Site web du support affiché en </a:t>
            </a:r>
            <a:r>
              <a:rPr lang="fr-FR" sz="2800" dirty="0" err="1">
                <a:latin typeface="Supply Light" panose="00000400000000000000" pitchFamily="2" charset="0"/>
              </a:rPr>
              <a:t>iframe</a:t>
            </a: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Redirection par le site web</a:t>
            </a:r>
            <a:r>
              <a:rPr lang="fr-FR" sz="2800" dirty="0">
                <a:latin typeface="Supply" panose="00000500000000000000" pitchFamily="2" charset="0"/>
              </a:rPr>
              <a:t> </a:t>
            </a:r>
          </a:p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B2AB346-535C-B3AE-384D-FB4A2D53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5B70623-CCB1-8CCA-8756-49BDA4C9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ECB21E0-936E-7CD1-05FA-7E2DBE965B65}"/>
              </a:ext>
            </a:extLst>
          </p:cNvPr>
          <p:cNvSpPr txBox="1"/>
          <p:nvPr/>
        </p:nvSpPr>
        <p:spPr>
          <a:xfrm>
            <a:off x="12002107" y="4870099"/>
            <a:ext cx="11919284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Unified Control Center 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Prototype d’utilisation de </a:t>
            </a:r>
            <a:r>
              <a:rPr lang="fr-FR" sz="2800" dirty="0" err="1">
                <a:latin typeface="Supply Light" panose="00000400000000000000" pitchFamily="2" charset="0"/>
              </a:rPr>
              <a:t>Chromium</a:t>
            </a:r>
            <a:r>
              <a:rPr lang="fr-FR" sz="2800" dirty="0">
                <a:latin typeface="Supply Light" panose="00000400000000000000" pitchFamily="2" charset="0"/>
              </a:rPr>
              <a:t> Embedded Framework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Script d’installation des interfaces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126017-79FC-A470-9CA6-070C2E510BC4}"/>
              </a:ext>
            </a:extLst>
          </p:cNvPr>
          <p:cNvSpPr txBox="1"/>
          <p:nvPr/>
        </p:nvSpPr>
        <p:spPr>
          <a:xfrm>
            <a:off x="840699" y="9331753"/>
            <a:ext cx="9602712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" panose="00000500000000000000" pitchFamily="2" charset="0"/>
              </a:rPr>
              <a:t>Midi Control Center 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Sauvegarde de fichiers en local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endParaRPr lang="fr-FR" sz="2800" dirty="0">
              <a:latin typeface="Supply Light" panose="000004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2800" dirty="0">
                <a:latin typeface="Supply Light" panose="00000400000000000000" pitchFamily="2" charset="0"/>
              </a:rPr>
              <a:t>Intégration de nouveaux contrôleurs</a:t>
            </a:r>
          </a:p>
        </p:txBody>
      </p:sp>
    </p:spTree>
    <p:extLst>
      <p:ext uri="{BB962C8B-B14F-4D97-AF65-F5344CB8AC3E}">
        <p14:creationId xmlns:p14="http://schemas.microsoft.com/office/powerpoint/2010/main" val="301608167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4290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64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" name="Rectangle"/>
          <p:cNvSpPr/>
          <p:nvPr/>
        </p:nvSpPr>
        <p:spPr>
          <a:xfrm>
            <a:off x="-5092449" y="935713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6" name="Rectangle"/>
          <p:cNvSpPr/>
          <p:nvPr/>
        </p:nvSpPr>
        <p:spPr>
          <a:xfrm>
            <a:off x="23777714" y="3139504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7" name="Rectangle"/>
          <p:cNvSpPr/>
          <p:nvPr/>
        </p:nvSpPr>
        <p:spPr>
          <a:xfrm>
            <a:off x="1813228" y="8129089"/>
            <a:ext cx="3471308" cy="1244744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871BC33-EEDB-0F23-9626-2D6003BE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20BD8F-3FDB-996D-C7F7-EC4ABC095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9A7AD44-AAF6-642C-6B55-BF1262C3468D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37BE6C7A-966F-49D3-2B3C-87A059B24F69}"/>
              </a:ext>
            </a:extLst>
          </p:cNvPr>
          <p:cNvSpPr txBox="1"/>
          <p:nvPr/>
        </p:nvSpPr>
        <p:spPr>
          <a:xfrm>
            <a:off x="-914588" y="1861132"/>
            <a:ext cx="4651915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Index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82E15C-62C3-095A-C430-E5E9EFF7C974}"/>
              </a:ext>
            </a:extLst>
          </p:cNvPr>
          <p:cNvSpPr txBox="1"/>
          <p:nvPr/>
        </p:nvSpPr>
        <p:spPr>
          <a:xfrm>
            <a:off x="8821547" y="3356800"/>
            <a:ext cx="13897114" cy="84638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		Contexte et sujet de stage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II		Étude de l’existant &amp; bibliographique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III	Environnement technique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IV		Propositions techniques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1_		Page principale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2_		Arturia Software Center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3_		Midi Control Center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3600" dirty="0"/>
              <a:t>	4_ 		Accessibilité</a:t>
            </a:r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sz="4000" dirty="0"/>
          </a:p>
          <a:p>
            <a:pPr algn="l">
              <a:defRPr sz="2500"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sz="4000" dirty="0"/>
              <a:t>V 		Conclusion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" descr="Image"/>
          <p:cNvPicPr>
            <a:picLocks noChangeAspect="1"/>
          </p:cNvPicPr>
          <p:nvPr/>
        </p:nvPicPr>
        <p:blipFill>
          <a:blip r:embed="rId3"/>
          <a:srcRect l="12894"/>
          <a:stretch>
            <a:fillRect/>
          </a:stretch>
        </p:blipFill>
        <p:spPr>
          <a:xfrm>
            <a:off x="2957121" y="5638022"/>
            <a:ext cx="5774128" cy="662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33940" y="11838544"/>
            <a:ext cx="13066289" cy="1244744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1" name="Rectangle"/>
          <p:cNvSpPr/>
          <p:nvPr/>
        </p:nvSpPr>
        <p:spPr>
          <a:xfrm>
            <a:off x="7613224" y="11863302"/>
            <a:ext cx="3414758" cy="1244743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4" name="Creating intuitive music-making experience…"/>
          <p:cNvSpPr txBox="1"/>
          <p:nvPr/>
        </p:nvSpPr>
        <p:spPr>
          <a:xfrm>
            <a:off x="11322636" y="5373441"/>
            <a:ext cx="11506449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5 février 2024 – 26 juillet 2024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Entreprise Arturia - Grenoble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Développement d’interfaces Web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marL="457200" indent="-457200" algn="l">
              <a:buFont typeface="Arial" panose="020B0604020202020204" pitchFamily="34" charset="0"/>
              <a:buChar char="•"/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r>
              <a:rPr lang="fr-FR" dirty="0"/>
              <a:t>Prototypage de nouvelle génération de 2 logiciels</a:t>
            </a:r>
          </a:p>
          <a:p>
            <a:pPr algn="l"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lang="fr-FR" dirty="0"/>
          </a:p>
          <a:p>
            <a:pPr algn="l">
              <a:defRPr b="0">
                <a:latin typeface="Supply-Light"/>
                <a:ea typeface="Supply-Light"/>
                <a:cs typeface="Supply-Light"/>
                <a:sym typeface="Supply-Light"/>
              </a:defRPr>
            </a:pP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484F4E9-CDC5-FA2A-A5DF-9992B585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D6CE29-DB79-E3C4-3817-11F04F9B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A4E1DDD-5DEE-7D16-6E9D-AA4CA55928CB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5" name="_Human centered…">
            <a:extLst>
              <a:ext uri="{FF2B5EF4-FFF2-40B4-BE49-F238E27FC236}">
                <a16:creationId xmlns:a16="http://schemas.microsoft.com/office/drawing/2014/main" id="{5AF7A859-D289-4881-590B-642EE4349A9C}"/>
              </a:ext>
            </a:extLst>
          </p:cNvPr>
          <p:cNvSpPr txBox="1"/>
          <p:nvPr/>
        </p:nvSpPr>
        <p:spPr>
          <a:xfrm>
            <a:off x="-895697" y="1861132"/>
            <a:ext cx="11299568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Mise en contexte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CC6ED2-E3EF-60F9-4143-2CE6AAE87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9" t="282" r="26431" b="-282"/>
          <a:stretch/>
        </p:blipFill>
        <p:spPr bwMode="auto">
          <a:xfrm>
            <a:off x="2952117" y="5638022"/>
            <a:ext cx="5863876" cy="62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turia MiniLab 3">
            <a:extLst>
              <a:ext uri="{FF2B5EF4-FFF2-40B4-BE49-F238E27FC236}">
                <a16:creationId xmlns:a16="http://schemas.microsoft.com/office/drawing/2014/main" id="{3EDE9EAE-4896-163F-2E72-4DC051CA0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6" r="815"/>
          <a:stretch/>
        </p:blipFill>
        <p:spPr bwMode="auto">
          <a:xfrm>
            <a:off x="2934444" y="5638022"/>
            <a:ext cx="5881549" cy="624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C5D2989-BA9F-880F-529E-4C47FD7C1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3" t="292" r="30110" b="-292"/>
          <a:stretch/>
        </p:blipFill>
        <p:spPr bwMode="auto">
          <a:xfrm>
            <a:off x="2934444" y="5638022"/>
            <a:ext cx="5881549" cy="62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5095812-FC87-1AE8-B67E-DC4FFC00C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4" r="4417"/>
          <a:stretch/>
        </p:blipFill>
        <p:spPr bwMode="auto">
          <a:xfrm>
            <a:off x="2934444" y="5638022"/>
            <a:ext cx="5908289" cy="62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Rectangle"/>
          <p:cNvSpPr/>
          <p:nvPr/>
        </p:nvSpPr>
        <p:spPr>
          <a:xfrm>
            <a:off x="1788739" y="5627958"/>
            <a:ext cx="2326756" cy="1244744"/>
          </a:xfrm>
          <a:prstGeom prst="rect">
            <a:avLst/>
          </a:prstGeom>
          <a:solidFill>
            <a:srgbClr val="FC4B4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36" name="Picture 12" descr="Sticker Logo Arturia">
            <a:extLst>
              <a:ext uri="{FF2B5EF4-FFF2-40B4-BE49-F238E27FC236}">
                <a16:creationId xmlns:a16="http://schemas.microsoft.com/office/drawing/2014/main" id="{A6DB2B9B-00C1-15D5-4DEE-D22E8BC45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08" y="6630074"/>
            <a:ext cx="861673" cy="86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ebsite Logo PNG, Web Site Logos Free Download - Free Transparent PNG Logos  | Website logo, Website icon png, Logo site">
            <a:extLst>
              <a:ext uri="{FF2B5EF4-FFF2-40B4-BE49-F238E27FC236}">
                <a16:creationId xmlns:a16="http://schemas.microsoft.com/office/drawing/2014/main" id="{766EE0FB-3B30-89E1-6EFE-3ACA1432A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508" y="7886576"/>
            <a:ext cx="920474" cy="9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cercle, Graphique, clipart, logo&#10;&#10;Description générée automatiquement">
            <a:extLst>
              <a:ext uri="{FF2B5EF4-FFF2-40B4-BE49-F238E27FC236}">
                <a16:creationId xmlns:a16="http://schemas.microsoft.com/office/drawing/2014/main" id="{BAAD7CD1-0DE2-720D-E264-FCE70132274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08" y="9156888"/>
            <a:ext cx="633685" cy="633685"/>
          </a:xfrm>
          <a:prstGeom prst="rect">
            <a:avLst/>
          </a:prstGeom>
        </p:spPr>
      </p:pic>
      <p:pic>
        <p:nvPicPr>
          <p:cNvPr id="7" name="Image 6" descr="Une image contenant Police, Graphique, logo, Turquoise&#10;&#10;Description générée automatiquement">
            <a:extLst>
              <a:ext uri="{FF2B5EF4-FFF2-40B4-BE49-F238E27FC236}">
                <a16:creationId xmlns:a16="http://schemas.microsoft.com/office/drawing/2014/main" id="{5CF8F3B3-6909-2661-6476-9E8C8A9C3C7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993" y="9539718"/>
            <a:ext cx="633685" cy="633685"/>
          </a:xfrm>
          <a:prstGeom prst="rect">
            <a:avLst/>
          </a:prstGeom>
        </p:spPr>
      </p:pic>
      <p:pic>
        <p:nvPicPr>
          <p:cNvPr id="11" name="Image 10" descr="Une image contenant capture d’écran, symbole, carré, conception&#10;&#10;Description générée automatiquement">
            <a:extLst>
              <a:ext uri="{FF2B5EF4-FFF2-40B4-BE49-F238E27FC236}">
                <a16:creationId xmlns:a16="http://schemas.microsoft.com/office/drawing/2014/main" id="{454AC4DC-6D2F-3137-4997-A6385D70B64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579" y="5357423"/>
            <a:ext cx="548330" cy="63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807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Pigments 4 - Arturia Pigments 4 - Audiofanzine">
            <a:extLst>
              <a:ext uri="{FF2B5EF4-FFF2-40B4-BE49-F238E27FC236}">
                <a16:creationId xmlns:a16="http://schemas.microsoft.com/office/drawing/2014/main" id="{94AFC8E2-521B-4BF0-69F4-A65DCA83A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270" y="3917529"/>
            <a:ext cx="4172809" cy="261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rturia - MiniLab 3 - Clavier Contrôleur MIDI Universel pour Production  Musicale, Fourni avec une Suite de Logiciels Créatifs - 25 Mini Touches, 8  Pads Multicolores - Blanc : Amazon.fr: Instruments de musique et Sono">
            <a:extLst>
              <a:ext uri="{FF2B5EF4-FFF2-40B4-BE49-F238E27FC236}">
                <a16:creationId xmlns:a16="http://schemas.microsoft.com/office/drawing/2014/main" id="{431CEFFC-FFCA-C5DD-094E-B5F209689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19" y="7886778"/>
            <a:ext cx="3871546" cy="239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914588" y="1861132"/>
            <a:ext cx="5860579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dirty="0"/>
              <a:t>_</a:t>
            </a:r>
            <a:r>
              <a:rPr lang="fr-FR" dirty="0"/>
              <a:t>Arturia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pic>
        <p:nvPicPr>
          <p:cNvPr id="13" name="Image 12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945F6A23-0D69-DA1A-48BE-28FC4E0A58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r="5391"/>
          <a:stretch/>
        </p:blipFill>
        <p:spPr>
          <a:xfrm>
            <a:off x="18012206" y="5060409"/>
            <a:ext cx="5405164" cy="5404516"/>
          </a:xfrm>
          <a:prstGeom prst="ellipse">
            <a:avLst/>
          </a:prstGeom>
          <a:effectLst/>
        </p:spPr>
      </p:pic>
      <p:pic>
        <p:nvPicPr>
          <p:cNvPr id="2054" name="Picture 6" descr="Polybrute">
            <a:extLst>
              <a:ext uri="{FF2B5EF4-FFF2-40B4-BE49-F238E27FC236}">
                <a16:creationId xmlns:a16="http://schemas.microsoft.com/office/drawing/2014/main" id="{074784AD-7DD8-8505-5A85-4B26056DE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6" y="4866224"/>
            <a:ext cx="5028818" cy="14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D529757-AE2E-94CF-2642-25FC725872B7}"/>
              </a:ext>
            </a:extLst>
          </p:cNvPr>
          <p:cNvSpPr txBox="1"/>
          <p:nvPr/>
        </p:nvSpPr>
        <p:spPr>
          <a:xfrm>
            <a:off x="17893906" y="10696296"/>
            <a:ext cx="6096000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_Date de création : 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1999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_Lieu : Grenoble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_Taill</a:t>
            </a:r>
            <a:r>
              <a:rPr lang="fr-FR" b="0" dirty="0">
                <a:latin typeface="Supply Light" panose="00000400000000000000" pitchFamily="2" charset="0"/>
              </a:rPr>
              <a:t>e : 180 employés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1BB4D52-962E-F548-EE11-CF7945146D80}"/>
              </a:ext>
            </a:extLst>
          </p:cNvPr>
          <p:cNvSpPr txBox="1"/>
          <p:nvPr/>
        </p:nvSpPr>
        <p:spPr>
          <a:xfrm>
            <a:off x="-67084" y="6654590"/>
            <a:ext cx="6096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Synthétiseurs analogiques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22A3BF8-3DA7-896A-54EC-4D935DB1FF37}"/>
              </a:ext>
            </a:extLst>
          </p:cNvPr>
          <p:cNvSpPr txBox="1"/>
          <p:nvPr/>
        </p:nvSpPr>
        <p:spPr>
          <a:xfrm>
            <a:off x="6011641" y="6667737"/>
            <a:ext cx="6096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Synthétiseurs logiciels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737A1F4-DEE6-15AE-0AEA-37C94207733E}"/>
              </a:ext>
            </a:extLst>
          </p:cNvPr>
          <p:cNvSpPr txBox="1"/>
          <p:nvPr/>
        </p:nvSpPr>
        <p:spPr>
          <a:xfrm>
            <a:off x="5939451" y="10429557"/>
            <a:ext cx="6096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Cartes sons et autres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0C961A-44DF-A049-82F3-5585C7CB7406}"/>
              </a:ext>
            </a:extLst>
          </p:cNvPr>
          <p:cNvSpPr txBox="1"/>
          <p:nvPr/>
        </p:nvSpPr>
        <p:spPr>
          <a:xfrm>
            <a:off x="109584" y="10429557"/>
            <a:ext cx="60960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Contrôleurs MIDI</a:t>
            </a:r>
          </a:p>
        </p:txBody>
      </p:sp>
      <p:pic>
        <p:nvPicPr>
          <p:cNvPr id="2066" name="Picture 18" descr="Arturia - MiniFuse 1">
            <a:extLst>
              <a:ext uri="{FF2B5EF4-FFF2-40B4-BE49-F238E27FC236}">
                <a16:creationId xmlns:a16="http://schemas.microsoft.com/office/drawing/2014/main" id="{6CD6485A-8C41-AD5C-0863-AD4BA9B03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2" b="20442"/>
          <a:stretch/>
        </p:blipFill>
        <p:spPr bwMode="auto">
          <a:xfrm>
            <a:off x="6421394" y="7906512"/>
            <a:ext cx="5136075" cy="250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0684FC4-C4A3-17DF-3B69-F10567BDE188}"/>
              </a:ext>
            </a:extLst>
          </p:cNvPr>
          <p:cNvCxnSpPr>
            <a:cxnSpLocks/>
          </p:cNvCxnSpPr>
          <p:nvPr/>
        </p:nvCxnSpPr>
        <p:spPr>
          <a:xfrm>
            <a:off x="14963633" y="419184"/>
            <a:ext cx="0" cy="11149934"/>
          </a:xfrm>
          <a:prstGeom prst="line">
            <a:avLst/>
          </a:prstGeom>
          <a:noFill/>
          <a:ln w="88900" cap="flat">
            <a:solidFill>
              <a:srgbClr val="00D2FE"/>
            </a:solidFill>
            <a:prstDash val="solid"/>
            <a:miter lim="400000"/>
            <a:headEnd type="triangle" w="lg" len="lg"/>
            <a:tailEnd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33FA6D00-D600-EFAC-F32E-C3EBD142D935}"/>
              </a:ext>
            </a:extLst>
          </p:cNvPr>
          <p:cNvSpPr txBox="1"/>
          <p:nvPr/>
        </p:nvSpPr>
        <p:spPr>
          <a:xfrm>
            <a:off x="12679157" y="10637922"/>
            <a:ext cx="206326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1999 création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0CD1576-D210-BC82-77EC-483C35094A40}"/>
              </a:ext>
            </a:extLst>
          </p:cNvPr>
          <p:cNvSpPr txBox="1"/>
          <p:nvPr/>
        </p:nvSpPr>
        <p:spPr>
          <a:xfrm>
            <a:off x="15192067" y="9358018"/>
            <a:ext cx="206326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2002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Storm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produit: logiciel DAW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6A63891-60DE-585D-2655-11E74F55D807}"/>
              </a:ext>
            </a:extLst>
          </p:cNvPr>
          <p:cNvSpPr txBox="1"/>
          <p:nvPr/>
        </p:nvSpPr>
        <p:spPr>
          <a:xfrm>
            <a:off x="12784290" y="8182248"/>
            <a:ext cx="206326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2003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Modular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V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synthé de reproduction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75EDECC-C354-32A4-2790-84BF5AAD6367}"/>
              </a:ext>
            </a:extLst>
          </p:cNvPr>
          <p:cNvSpPr txBox="1"/>
          <p:nvPr/>
        </p:nvSpPr>
        <p:spPr>
          <a:xfrm>
            <a:off x="15057314" y="6987429"/>
            <a:ext cx="225029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2007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Analog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Factory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clavier midi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5358C14-38BA-629C-B2B1-585343036BED}"/>
              </a:ext>
            </a:extLst>
          </p:cNvPr>
          <p:cNvSpPr txBox="1"/>
          <p:nvPr/>
        </p:nvSpPr>
        <p:spPr>
          <a:xfrm>
            <a:off x="12760437" y="6095421"/>
            <a:ext cx="2063261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2009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Origin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1er synthé</a:t>
            </a:r>
            <a:endParaRPr kumimoji="0" lang="fr-F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5FE6189-101A-8BED-02E7-0A1CBEA2F76F}"/>
              </a:ext>
            </a:extLst>
          </p:cNvPr>
          <p:cNvSpPr txBox="1"/>
          <p:nvPr/>
        </p:nvSpPr>
        <p:spPr>
          <a:xfrm>
            <a:off x="12794962" y="3538225"/>
            <a:ext cx="2063261" cy="1241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2015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AudioFuse</a:t>
            </a:r>
            <a:endParaRPr lang="fr-FR" sz="2400" b="0" dirty="0">
              <a:latin typeface="Supply Light" panose="00000400000000000000" pitchFamily="2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</a:t>
            </a:r>
            <a:r>
              <a:rPr kumimoji="0" lang="fr-FR" sz="1800" b="0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ère</a:t>
            </a: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cart</a:t>
            </a:r>
            <a:r>
              <a:rPr lang="fr-FR" sz="1800" b="0" dirty="0">
                <a:latin typeface="Supply Light" panose="00000400000000000000" pitchFamily="2" charset="0"/>
              </a:rPr>
              <a:t>e son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9EE6DA6-7009-BF5D-E339-5B298A6ACFF8}"/>
              </a:ext>
            </a:extLst>
          </p:cNvPr>
          <p:cNvSpPr txBox="1"/>
          <p:nvPr/>
        </p:nvSpPr>
        <p:spPr>
          <a:xfrm>
            <a:off x="15195430" y="4756819"/>
            <a:ext cx="206326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2012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MiniBrute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b="0" dirty="0">
                <a:latin typeface="Supply Light" panose="00000400000000000000" pitchFamily="2" charset="0"/>
              </a:rPr>
              <a:t>1</a:t>
            </a:r>
            <a:r>
              <a:rPr lang="fr-FR" sz="1800" b="0" baseline="30000" dirty="0">
                <a:latin typeface="Supply Light" panose="00000400000000000000" pitchFamily="2" charset="0"/>
              </a:rPr>
              <a:t>er</a:t>
            </a:r>
            <a:r>
              <a:rPr lang="fr-FR" sz="1800" b="0" dirty="0">
                <a:latin typeface="Supply Light" panose="00000400000000000000" pitchFamily="2" charset="0"/>
              </a:rPr>
              <a:t> synthé analogue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6E8440E-0C68-2BA9-8198-A1162B6E44EB}"/>
              </a:ext>
            </a:extLst>
          </p:cNvPr>
          <p:cNvSpPr txBox="1"/>
          <p:nvPr/>
        </p:nvSpPr>
        <p:spPr>
          <a:xfrm>
            <a:off x="14963795" y="2327701"/>
            <a:ext cx="243733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2019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Pigments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1er synthé software original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60E9EE6-BED5-7132-B08C-6FEE9ED5F7A4}"/>
              </a:ext>
            </a:extLst>
          </p:cNvPr>
          <p:cNvSpPr txBox="1"/>
          <p:nvPr/>
        </p:nvSpPr>
        <p:spPr>
          <a:xfrm>
            <a:off x="12607924" y="1454068"/>
            <a:ext cx="243733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AstroLab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48A979A-0603-F386-BEEB-05D6F518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857F250-1625-F278-B690-539B154D4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595EEFFC-B65B-977B-7E44-DB6915744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9485224" y="6175167"/>
            <a:ext cx="10958909" cy="1173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3C7CB795-57B2-4F0A-8C44-11514B99F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380" y="8349507"/>
            <a:ext cx="6813942" cy="43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CB452A41-B7F0-E08D-C1C9-E8355BD66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328" y="7638893"/>
            <a:ext cx="5533292" cy="3965623"/>
          </a:xfrm>
          <a:prstGeom prst="rect">
            <a:avLst/>
          </a:prstGeom>
        </p:spPr>
      </p:pic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6738557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_Equipe Logiciel Compagnon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pic>
        <p:nvPicPr>
          <p:cNvPr id="11" name="Image 10" descr="Une image contenant texte, capture d’écran, carte de visite, Rectangle&#10;&#10;Description générée automatiquement">
            <a:extLst>
              <a:ext uri="{FF2B5EF4-FFF2-40B4-BE49-F238E27FC236}">
                <a16:creationId xmlns:a16="http://schemas.microsoft.com/office/drawing/2014/main" id="{0058CCFC-AD59-9107-27E4-248D84D70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6" y="3475905"/>
            <a:ext cx="11274528" cy="6401781"/>
          </a:xfrm>
          <a:prstGeom prst="rect">
            <a:avLst/>
          </a:prstGeom>
        </p:spPr>
      </p:pic>
      <p:pic>
        <p:nvPicPr>
          <p:cNvPr id="21" name="Image 20" descr="Une image contenant Visage humain, Front, personne, Menton&#10;&#10;Description générée automatiquement">
            <a:extLst>
              <a:ext uri="{FF2B5EF4-FFF2-40B4-BE49-F238E27FC236}">
                <a16:creationId xmlns:a16="http://schemas.microsoft.com/office/drawing/2014/main" id="{66D89C47-C436-407C-588A-B243A2954A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9" b="16353"/>
          <a:stretch/>
        </p:blipFill>
        <p:spPr>
          <a:xfrm>
            <a:off x="6552345" y="10477056"/>
            <a:ext cx="1601865" cy="1596068"/>
          </a:xfrm>
          <a:prstGeom prst="ellipse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530684D-D241-EAD1-0F7C-E8740F211D2C}"/>
              </a:ext>
            </a:extLst>
          </p:cNvPr>
          <p:cNvSpPr txBox="1"/>
          <p:nvPr/>
        </p:nvSpPr>
        <p:spPr>
          <a:xfrm>
            <a:off x="8483511" y="10719179"/>
            <a:ext cx="5389984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_Jean-Yves Tissot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Ingénieur logiciel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0" dirty="0">
                <a:latin typeface="Supply Light" panose="00000400000000000000" pitchFamily="2" charset="0"/>
              </a:rPr>
              <a:t>Logiciels Compagnon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6DD2659-AC0F-F788-8520-5258D47D9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4" t="27535" r="13508"/>
          <a:stretch/>
        </p:blipFill>
        <p:spPr bwMode="auto">
          <a:xfrm>
            <a:off x="14444198" y="3483544"/>
            <a:ext cx="2564946" cy="43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 descr="Une image contenant piano, texte, clavier, Appareils électroniques&#10;&#10;Description générée automatiquement">
            <a:extLst>
              <a:ext uri="{FF2B5EF4-FFF2-40B4-BE49-F238E27FC236}">
                <a16:creationId xmlns:a16="http://schemas.microsoft.com/office/drawing/2014/main" id="{F63F44E6-EF1B-34DB-BCAA-114552635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300" y="4860283"/>
            <a:ext cx="6837340" cy="3873123"/>
          </a:xfrm>
          <a:prstGeom prst="rect">
            <a:avLst/>
          </a:prstGeom>
        </p:spPr>
      </p:pic>
      <p:sp>
        <p:nvSpPr>
          <p:cNvPr id="9" name="AutoShape 2" descr="undefined">
            <a:extLst>
              <a:ext uri="{FF2B5EF4-FFF2-40B4-BE49-F238E27FC236}">
                <a16:creationId xmlns:a16="http://schemas.microsoft.com/office/drawing/2014/main" id="{5F0F1D33-C660-4A04-B6D6-42E7A5C3F0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4" descr="undefined">
            <a:extLst>
              <a:ext uri="{FF2B5EF4-FFF2-40B4-BE49-F238E27FC236}">
                <a16:creationId xmlns:a16="http://schemas.microsoft.com/office/drawing/2014/main" id="{57301D68-BE41-5CE1-4ABD-D16F628DC8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54C3565-C376-CA95-0188-56E49A366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F1B6F295-9639-F3B5-9347-662AEB5EA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Visage humain, personne, habits, cou&#10;&#10;Description générée automatiquement">
            <a:extLst>
              <a:ext uri="{FF2B5EF4-FFF2-40B4-BE49-F238E27FC236}">
                <a16:creationId xmlns:a16="http://schemas.microsoft.com/office/drawing/2014/main" id="{61184DE4-664B-6122-A8C9-6A7ABEB2104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72606"/>
            <a:ext cx="1596068" cy="1596068"/>
          </a:xfrm>
          <a:prstGeom prst="ellipse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AB1A6BB-32DF-9C88-4054-4190A7EA5F91}"/>
              </a:ext>
            </a:extLst>
          </p:cNvPr>
          <p:cNvSpPr txBox="1"/>
          <p:nvPr/>
        </p:nvSpPr>
        <p:spPr>
          <a:xfrm>
            <a:off x="1731321" y="10719179"/>
            <a:ext cx="5389984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" panose="00000500000000000000" pitchFamily="2" charset="0"/>
              </a:rPr>
              <a:t>_Timothée </a:t>
            </a:r>
            <a:r>
              <a:rPr lang="fr-FR" b="0" dirty="0" err="1">
                <a:latin typeface="Supply" panose="00000500000000000000" pitchFamily="2" charset="0"/>
              </a:rPr>
              <a:t>Béhéty</a:t>
            </a:r>
            <a:endParaRPr lang="fr-FR" b="0" dirty="0">
              <a:latin typeface="Supply" panose="00000500000000000000" pitchFamily="2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Référent technique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0" dirty="0">
                <a:latin typeface="Supply Light" panose="00000400000000000000" pitchFamily="2" charset="0"/>
              </a:rPr>
              <a:t>L</a:t>
            </a: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ogiciels Compagnon</a:t>
            </a:r>
          </a:p>
        </p:txBody>
      </p:sp>
    </p:spTree>
    <p:extLst>
      <p:ext uri="{BB962C8B-B14F-4D97-AF65-F5344CB8AC3E}">
        <p14:creationId xmlns:p14="http://schemas.microsoft.com/office/powerpoint/2010/main" val="373983797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974098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_Présentation du sujet de stage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8A5F79A-7360-C152-E609-2DE7A7E3DC69}"/>
              </a:ext>
            </a:extLst>
          </p:cNvPr>
          <p:cNvSpPr txBox="1"/>
          <p:nvPr/>
        </p:nvSpPr>
        <p:spPr>
          <a:xfrm>
            <a:off x="939991" y="9873818"/>
            <a:ext cx="616701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Développés en 2014 et 2013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Technologie C++</a:t>
            </a:r>
          </a:p>
        </p:txBody>
      </p:sp>
      <p:pic>
        <p:nvPicPr>
          <p:cNvPr id="3074" name="Picture 2" descr="GitHub - juce-framework/JUCE: JUCE is an open-source cross-platform C++  application framework for desktop and mobile applications, including VST,  VST3, AU, AUv3, LV2 and AAX audio plug-ins.">
            <a:extLst>
              <a:ext uri="{FF2B5EF4-FFF2-40B4-BE49-F238E27FC236}">
                <a16:creationId xmlns:a16="http://schemas.microsoft.com/office/drawing/2014/main" id="{7C509422-6F46-11C2-71CE-5892E303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644" y="10364961"/>
            <a:ext cx="1397957" cy="5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 descr="Une image contenant cercle, Graphique, clipart, logo&#10;&#10;Description générée automatiquement">
            <a:extLst>
              <a:ext uri="{FF2B5EF4-FFF2-40B4-BE49-F238E27FC236}">
                <a16:creationId xmlns:a16="http://schemas.microsoft.com/office/drawing/2014/main" id="{C431ED85-0041-13ED-BC12-D073612D3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92" y="5219066"/>
            <a:ext cx="1875505" cy="1875505"/>
          </a:xfrm>
          <a:prstGeom prst="rect">
            <a:avLst/>
          </a:prstGeom>
        </p:spPr>
      </p:pic>
      <p:pic>
        <p:nvPicPr>
          <p:cNvPr id="19" name="Image 18" descr="Une image contenant Police, Graphique, logo, Turquoise&#10;&#10;Description générée automatiquement">
            <a:extLst>
              <a:ext uri="{FF2B5EF4-FFF2-40B4-BE49-F238E27FC236}">
                <a16:creationId xmlns:a16="http://schemas.microsoft.com/office/drawing/2014/main" id="{E1F24937-7109-93E4-2097-B903BF49E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21" y="6425483"/>
            <a:ext cx="1875505" cy="1875505"/>
          </a:xfrm>
          <a:prstGeom prst="rect">
            <a:avLst/>
          </a:prstGeom>
        </p:spPr>
      </p:pic>
      <p:pic>
        <p:nvPicPr>
          <p:cNvPr id="3082" name="Picture 10" descr="Website Logo PNG, Web Site Logos Free Download - Free Transparent PNG Logos  | Website logo, Website icon png, Logo site">
            <a:extLst>
              <a:ext uri="{FF2B5EF4-FFF2-40B4-BE49-F238E27FC236}">
                <a16:creationId xmlns:a16="http://schemas.microsoft.com/office/drawing/2014/main" id="{C840B6AC-2666-D0FE-1706-7F568C8D4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9124" y="5302200"/>
            <a:ext cx="3819201" cy="38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9C6BFF2-3864-B8AC-986D-76042B066FB6}"/>
              </a:ext>
            </a:extLst>
          </p:cNvPr>
          <p:cNvSpPr txBox="1"/>
          <p:nvPr/>
        </p:nvSpPr>
        <p:spPr>
          <a:xfrm>
            <a:off x="16405218" y="8898120"/>
            <a:ext cx="61670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Interfaces Web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C3BCAB6-1097-1B73-740A-99FD0FD9897A}"/>
              </a:ext>
            </a:extLst>
          </p:cNvPr>
          <p:cNvSpPr txBox="1"/>
          <p:nvPr/>
        </p:nvSpPr>
        <p:spPr>
          <a:xfrm>
            <a:off x="8672604" y="8864208"/>
            <a:ext cx="61670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Architecture modulaire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3D29413-1339-3EEB-B953-A1DCC516A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3233" y="5181734"/>
            <a:ext cx="3905755" cy="390575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A8F932F-31BD-8952-98A3-1BFF03950CEF}"/>
              </a:ext>
            </a:extLst>
          </p:cNvPr>
          <p:cNvSpPr txBox="1"/>
          <p:nvPr/>
        </p:nvSpPr>
        <p:spPr>
          <a:xfrm>
            <a:off x="939991" y="8836370"/>
            <a:ext cx="61670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Logiciels vieillissants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63A2D38-911D-EA8E-3D90-F8BA898785AD}"/>
              </a:ext>
            </a:extLst>
          </p:cNvPr>
          <p:cNvSpPr txBox="1"/>
          <p:nvPr/>
        </p:nvSpPr>
        <p:spPr>
          <a:xfrm>
            <a:off x="8672604" y="9930490"/>
            <a:ext cx="6167012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Modules chargés à la volée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1 module ASC, 1 module par instrument MCC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Simplification d’UX, évolutivité…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1E91379-5620-11A0-B5B5-9CDB99B2B08E}"/>
              </a:ext>
            </a:extLst>
          </p:cNvPr>
          <p:cNvSpPr txBox="1"/>
          <p:nvPr/>
        </p:nvSpPr>
        <p:spPr>
          <a:xfrm>
            <a:off x="16405217" y="9924338"/>
            <a:ext cx="7038791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Efficacité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b="0" dirty="0">
                <a:latin typeface="Supply Light" panose="00000400000000000000" pitchFamily="2" charset="0"/>
              </a:rPr>
              <a:t>Fonctionnalités simplifiées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Séparer </a:t>
            </a:r>
            <a:r>
              <a:rPr kumimoji="0" lang="fr-FR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bac</a:t>
            </a:r>
            <a:r>
              <a:rPr lang="fr-FR" b="0" dirty="0" err="1">
                <a:latin typeface="Supply Light" panose="00000400000000000000" pitchFamily="2" charset="0"/>
              </a:rPr>
              <a:t>k-end</a:t>
            </a:r>
            <a:r>
              <a:rPr lang="fr-FR" b="0" dirty="0">
                <a:latin typeface="Supply Light" panose="00000400000000000000" pitchFamily="2" charset="0"/>
              </a:rPr>
              <a:t> et </a:t>
            </a:r>
            <a:r>
              <a:rPr lang="fr-FR" b="0" dirty="0" err="1">
                <a:latin typeface="Supply Light" panose="00000400000000000000" pitchFamily="2" charset="0"/>
              </a:rPr>
              <a:t>front-end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sp>
        <p:nvSpPr>
          <p:cNvPr id="33" name="_Human centered…">
            <a:extLst>
              <a:ext uri="{FF2B5EF4-FFF2-40B4-BE49-F238E27FC236}">
                <a16:creationId xmlns:a16="http://schemas.microsoft.com/office/drawing/2014/main" id="{A24762B7-33C2-CB49-592E-DBA34199E2CC}"/>
              </a:ext>
            </a:extLst>
          </p:cNvPr>
          <p:cNvSpPr txBox="1"/>
          <p:nvPr/>
        </p:nvSpPr>
        <p:spPr>
          <a:xfrm>
            <a:off x="0" y="3177748"/>
            <a:ext cx="974465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_Enjeux de la mission</a:t>
            </a:r>
            <a:endParaRPr sz="5400" dirty="0">
              <a:latin typeface="Supply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6DAF1-5A93-9585-F371-9FB86606D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2BAD5CB-3554-00BA-ED37-25701884D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2389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8E81801-E8FF-E381-0B79-CAA1EA18689E}"/>
              </a:ext>
            </a:extLst>
          </p:cNvPr>
          <p:cNvSpPr/>
          <p:nvPr/>
        </p:nvSpPr>
        <p:spPr>
          <a:xfrm>
            <a:off x="478755" y="4665789"/>
            <a:ext cx="11417068" cy="565052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147992" y="13099020"/>
            <a:ext cx="350521" cy="558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12224070" y="13098229"/>
            <a:ext cx="9174255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22649386" y="1888531"/>
            <a:ext cx="9263843" cy="1244744"/>
          </a:xfrm>
          <a:prstGeom prst="rect">
            <a:avLst/>
          </a:prstGeom>
          <a:solidFill>
            <a:srgbClr val="12141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19141727" y="3150598"/>
            <a:ext cx="3472937" cy="1244743"/>
          </a:xfrm>
          <a:prstGeom prst="rect">
            <a:avLst/>
          </a:prstGeom>
          <a:solidFill>
            <a:srgbClr val="32FE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_Human centered…">
            <a:extLst>
              <a:ext uri="{FF2B5EF4-FFF2-40B4-BE49-F238E27FC236}">
                <a16:creationId xmlns:a16="http://schemas.microsoft.com/office/drawing/2014/main" id="{F4AD37C7-91A6-432B-2149-41048687F95A}"/>
              </a:ext>
            </a:extLst>
          </p:cNvPr>
          <p:cNvSpPr txBox="1"/>
          <p:nvPr/>
        </p:nvSpPr>
        <p:spPr>
          <a:xfrm>
            <a:off x="-895697" y="1861132"/>
            <a:ext cx="1974098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dirty="0"/>
              <a:t>_Présentation du sujet de stage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D0968-99FF-9611-9293-10BFB91CECC6}"/>
              </a:ext>
            </a:extLst>
          </p:cNvPr>
          <p:cNvSpPr txBox="1"/>
          <p:nvPr/>
        </p:nvSpPr>
        <p:spPr>
          <a:xfrm>
            <a:off x="21767696" y="140677"/>
            <a:ext cx="2616304" cy="56425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-Light" panose="00000400000000000000" pitchFamily="2" charset="0"/>
              </a:rPr>
              <a:t>_23/05/2024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-Light" panose="00000400000000000000" pitchFamily="2" charset="0"/>
              <a:sym typeface="Helvetica Neue"/>
            </a:endParaRPr>
          </a:p>
        </p:txBody>
      </p:sp>
      <p:sp>
        <p:nvSpPr>
          <p:cNvPr id="4" name="_Human centered…">
            <a:extLst>
              <a:ext uri="{FF2B5EF4-FFF2-40B4-BE49-F238E27FC236}">
                <a16:creationId xmlns:a16="http://schemas.microsoft.com/office/drawing/2014/main" id="{AC46E264-B404-0238-E8BB-5551580AC85B}"/>
              </a:ext>
            </a:extLst>
          </p:cNvPr>
          <p:cNvSpPr txBox="1"/>
          <p:nvPr/>
        </p:nvSpPr>
        <p:spPr>
          <a:xfrm>
            <a:off x="0" y="3177748"/>
            <a:ext cx="180482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4" algn="l">
              <a:defRPr sz="7600" b="0">
                <a:solidFill>
                  <a:srgbClr val="121419"/>
                </a:solidFill>
                <a:latin typeface="Supply-Medium"/>
                <a:ea typeface="Supply-Medium"/>
                <a:cs typeface="Supply-Medium"/>
                <a:sym typeface="Supply-Medium"/>
              </a:defRPr>
            </a:pPr>
            <a:r>
              <a:rPr lang="fr-FR" sz="5400" dirty="0">
                <a:latin typeface="Supply" panose="00000500000000000000" pitchFamily="2" charset="0"/>
              </a:rPr>
              <a:t>_Présentation de l’architecture modulaire</a:t>
            </a:r>
            <a:endParaRPr sz="5400" dirty="0">
              <a:latin typeface="Supply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DE671B-9156-9A4C-F657-16C1B6F9A5CD}"/>
              </a:ext>
            </a:extLst>
          </p:cNvPr>
          <p:cNvSpPr/>
          <p:nvPr/>
        </p:nvSpPr>
        <p:spPr>
          <a:xfrm>
            <a:off x="478755" y="4682193"/>
            <a:ext cx="2340645" cy="5650523"/>
          </a:xfrm>
          <a:prstGeom prst="rect">
            <a:avLst/>
          </a:prstGeom>
          <a:noFill/>
          <a:ln w="508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D1E922-718D-C378-C28A-86902F9F4F69}"/>
              </a:ext>
            </a:extLst>
          </p:cNvPr>
          <p:cNvSpPr txBox="1"/>
          <p:nvPr/>
        </p:nvSpPr>
        <p:spPr>
          <a:xfrm>
            <a:off x="478755" y="10719062"/>
            <a:ext cx="240512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Liste des m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odules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840DBD9-6130-ACF9-E018-908D2646BBEF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H="1" flipV="1">
            <a:off x="1649078" y="10332716"/>
            <a:ext cx="32238" cy="38634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EAC2665-EB71-BB23-714F-01B397D2F4D2}"/>
              </a:ext>
            </a:extLst>
          </p:cNvPr>
          <p:cNvSpPr txBox="1"/>
          <p:nvPr/>
        </p:nvSpPr>
        <p:spPr>
          <a:xfrm>
            <a:off x="4696254" y="10722469"/>
            <a:ext cx="465847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0" dirty="0">
                <a:latin typeface="Supply Light" panose="00000400000000000000" pitchFamily="2" charset="0"/>
              </a:rPr>
              <a:t>Fenêtre affichant le module sélectionné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upply Light" panose="00000400000000000000" pitchFamily="2" charset="0"/>
              <a:sym typeface="Helvetica Neue"/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D4A44E8-ED85-1B6D-C88D-7DB39C8D271C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025491" y="10332716"/>
            <a:ext cx="0" cy="38975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EA57875-E0EA-1749-950F-7AFBA2591104}"/>
              </a:ext>
            </a:extLst>
          </p:cNvPr>
          <p:cNvSpPr/>
          <p:nvPr/>
        </p:nvSpPr>
        <p:spPr>
          <a:xfrm>
            <a:off x="2883877" y="4681029"/>
            <a:ext cx="9011946" cy="5650523"/>
          </a:xfrm>
          <a:prstGeom prst="rect">
            <a:avLst/>
          </a:prstGeom>
          <a:noFill/>
          <a:ln w="508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0C086-1F97-C2F7-698C-BEB982ECC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15" y="57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6EA2E41-6169-0D1B-A72C-1059EE29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27229" y="10125916"/>
            <a:ext cx="205093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6E5FAF9-2936-268F-4C83-448BAC718DF5}"/>
              </a:ext>
            </a:extLst>
          </p:cNvPr>
          <p:cNvSpPr txBox="1"/>
          <p:nvPr/>
        </p:nvSpPr>
        <p:spPr>
          <a:xfrm>
            <a:off x="13992914" y="10256123"/>
            <a:ext cx="810325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UCC</a:t>
            </a:r>
            <a:r>
              <a:rPr kumimoji="0" lang="fr-FR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 Light" panose="00000400000000000000" pitchFamily="2" charset="0"/>
                <a:sym typeface="Helvetica Neue"/>
              </a:rPr>
              <a:t> : Unified Control Center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5FCC96-C289-973F-425E-AA8396F742C7}"/>
              </a:ext>
            </a:extLst>
          </p:cNvPr>
          <p:cNvSpPr/>
          <p:nvPr/>
        </p:nvSpPr>
        <p:spPr>
          <a:xfrm>
            <a:off x="613458" y="4987108"/>
            <a:ext cx="2071869" cy="492443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upply" panose="00000500000000000000" pitchFamily="2" charset="0"/>
                <a:ea typeface="+mn-ea"/>
                <a:cs typeface="+mn-cs"/>
                <a:sym typeface="Helvetica Neue Medium"/>
              </a:rPr>
              <a:t>Module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994CE3-A04D-0CF1-1679-40DD5333B955}"/>
              </a:ext>
            </a:extLst>
          </p:cNvPr>
          <p:cNvSpPr/>
          <p:nvPr/>
        </p:nvSpPr>
        <p:spPr>
          <a:xfrm>
            <a:off x="613142" y="5664125"/>
            <a:ext cx="2071869" cy="492443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upply" panose="00000500000000000000" pitchFamily="2" charset="0"/>
                <a:ea typeface="+mn-ea"/>
                <a:cs typeface="+mn-cs"/>
                <a:sym typeface="Helvetica Neue Medium"/>
              </a:rPr>
              <a:t>Module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C0A263-5B26-D211-4DB1-B52699B41FA0}"/>
              </a:ext>
            </a:extLst>
          </p:cNvPr>
          <p:cNvSpPr/>
          <p:nvPr/>
        </p:nvSpPr>
        <p:spPr>
          <a:xfrm>
            <a:off x="603651" y="6336246"/>
            <a:ext cx="2071869" cy="492443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upply" panose="00000500000000000000" pitchFamily="2" charset="0"/>
                <a:ea typeface="+mn-ea"/>
                <a:cs typeface="+mn-cs"/>
                <a:sym typeface="Helvetica Neue Medium"/>
              </a:rPr>
              <a:t>Module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DE30D2-2C47-2566-76EF-98CB0F3FF5E5}"/>
              </a:ext>
            </a:extLst>
          </p:cNvPr>
          <p:cNvSpPr/>
          <p:nvPr/>
        </p:nvSpPr>
        <p:spPr>
          <a:xfrm>
            <a:off x="3032760" y="4802534"/>
            <a:ext cx="8686800" cy="5347306"/>
          </a:xfrm>
          <a:prstGeom prst="rect">
            <a:avLst/>
          </a:prstGeom>
          <a:solidFill>
            <a:srgbClr val="32FE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D735984-673C-1118-A0A4-ED32044D347C}"/>
              </a:ext>
            </a:extLst>
          </p:cNvPr>
          <p:cNvSpPr txBox="1"/>
          <p:nvPr/>
        </p:nvSpPr>
        <p:spPr>
          <a:xfrm>
            <a:off x="4373880" y="6619163"/>
            <a:ext cx="568452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upply" panose="00000500000000000000" pitchFamily="2" charset="0"/>
                <a:sym typeface="Helvetica Neue"/>
              </a:rPr>
              <a:t>Zone d’affichage du module sélectionné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3828630F-DB2E-CC66-A4B9-ABCA876D1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365" y="5273689"/>
            <a:ext cx="9648512" cy="460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9756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1532</Words>
  <Application>Microsoft Office PowerPoint</Application>
  <PresentationFormat>Personnalisé</PresentationFormat>
  <Paragraphs>420</Paragraphs>
  <Slides>36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7" baseType="lpstr">
      <vt:lpstr>Aptos Display</vt:lpstr>
      <vt:lpstr>Arial</vt:lpstr>
      <vt:lpstr>Consolas</vt:lpstr>
      <vt:lpstr>Helvetica Neue</vt:lpstr>
      <vt:lpstr>Helvetica Neue Light</vt:lpstr>
      <vt:lpstr>Supply</vt:lpstr>
      <vt:lpstr>Supply Light</vt:lpstr>
      <vt:lpstr>Supply-Light</vt:lpstr>
      <vt:lpstr>Supply-Medium</vt:lpstr>
      <vt:lpstr>Wingdings</vt:lpstr>
      <vt:lpstr>White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greynaert</dc:creator>
  <cp:lastModifiedBy>Colin Thomas</cp:lastModifiedBy>
  <cp:revision>37</cp:revision>
  <dcterms:modified xsi:type="dcterms:W3CDTF">2024-06-17T15:00:34Z</dcterms:modified>
</cp:coreProperties>
</file>